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6" r:id="rId10"/>
    <p:sldId id="267" r:id="rId11"/>
    <p:sldId id="265" r:id="rId12"/>
    <p:sldId id="268" r:id="rId13"/>
    <p:sldId id="269" r:id="rId14"/>
    <p:sldId id="264" r:id="rId15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41" d="100"/>
          <a:sy n="41" d="100"/>
        </p:scale>
        <p:origin x="72" y="3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324B0-E560-4218-A545-4B1D8DCD868E}" type="datetimeFigureOut">
              <a:rPr lang="es-CL" smtClean="0"/>
              <a:t>07-05-2016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26F6F-FC56-477A-B65E-C4EB47518D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5499830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324B0-E560-4218-A545-4B1D8DCD868E}" type="datetimeFigureOut">
              <a:rPr lang="es-CL" smtClean="0"/>
              <a:t>07-05-2016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26F6F-FC56-477A-B65E-C4EB47518D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405463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324B0-E560-4218-A545-4B1D8DCD868E}" type="datetimeFigureOut">
              <a:rPr lang="es-CL" smtClean="0"/>
              <a:t>07-05-2016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26F6F-FC56-477A-B65E-C4EB47518D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2154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324B0-E560-4218-A545-4B1D8DCD868E}" type="datetimeFigureOut">
              <a:rPr lang="es-CL" smtClean="0"/>
              <a:t>07-05-2016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26F6F-FC56-477A-B65E-C4EB47518D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205735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324B0-E560-4218-A545-4B1D8DCD868E}" type="datetimeFigureOut">
              <a:rPr lang="es-CL" smtClean="0"/>
              <a:t>07-05-2016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26F6F-FC56-477A-B65E-C4EB47518D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1627912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324B0-E560-4218-A545-4B1D8DCD868E}" type="datetimeFigureOut">
              <a:rPr lang="es-CL" smtClean="0"/>
              <a:t>07-05-2016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26F6F-FC56-477A-B65E-C4EB47518D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020073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324B0-E560-4218-A545-4B1D8DCD868E}" type="datetimeFigureOut">
              <a:rPr lang="es-CL" smtClean="0"/>
              <a:t>07-05-2016</a:t>
            </a:fld>
            <a:endParaRPr lang="es-CL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26F6F-FC56-477A-B65E-C4EB47518D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262333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324B0-E560-4218-A545-4B1D8DCD868E}" type="datetimeFigureOut">
              <a:rPr lang="es-CL" smtClean="0"/>
              <a:t>07-05-2016</a:t>
            </a:fld>
            <a:endParaRPr lang="es-C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26F6F-FC56-477A-B65E-C4EB47518D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166606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324B0-E560-4218-A545-4B1D8DCD868E}" type="datetimeFigureOut">
              <a:rPr lang="es-CL" smtClean="0"/>
              <a:t>07-05-2016</a:t>
            </a:fld>
            <a:endParaRPr lang="es-CL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26F6F-FC56-477A-B65E-C4EB47518D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802772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324B0-E560-4218-A545-4B1D8DCD868E}" type="datetimeFigureOut">
              <a:rPr lang="es-CL" smtClean="0"/>
              <a:t>07-05-2016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26F6F-FC56-477A-B65E-C4EB47518D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652661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324B0-E560-4218-A545-4B1D8DCD868E}" type="datetimeFigureOut">
              <a:rPr lang="es-CL" smtClean="0"/>
              <a:t>07-05-2016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26F6F-FC56-477A-B65E-C4EB47518D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201947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8324B0-E560-4218-A545-4B1D8DCD868E}" type="datetimeFigureOut">
              <a:rPr lang="es-CL" smtClean="0"/>
              <a:t>07-05-2016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E26F6F-FC56-477A-B65E-C4EB47518D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16332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Taller 3</a:t>
            </a:r>
            <a:endParaRPr lang="es-CL" dirty="0"/>
          </a:p>
        </p:txBody>
      </p:sp>
      <p:sp>
        <p:nvSpPr>
          <p:cNvPr id="5" name="Marcador de contenido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6534954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Lutero y Bach</a:t>
            </a:r>
            <a:endParaRPr lang="es-MX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_tradnl" dirty="0" smtClean="0"/>
              <a:t>Martin Lutero escribió 38 himnos.</a:t>
            </a:r>
          </a:p>
          <a:p>
            <a:r>
              <a:rPr lang="es-ES_tradnl" dirty="0" smtClean="0"/>
              <a:t>Casi todos aparecen en la obra de </a:t>
            </a:r>
            <a:r>
              <a:rPr lang="es-ES_tradnl" dirty="0" err="1" smtClean="0"/>
              <a:t>J.S.Bach</a:t>
            </a:r>
            <a:endParaRPr lang="es-ES_tradnl" dirty="0" smtClean="0"/>
          </a:p>
          <a:p>
            <a:r>
              <a:rPr lang="es-ES_tradnl" dirty="0" err="1" smtClean="0"/>
              <a:t>Théodore</a:t>
            </a:r>
            <a:r>
              <a:rPr lang="es-ES_tradnl" dirty="0" smtClean="0"/>
              <a:t> </a:t>
            </a:r>
            <a:r>
              <a:rPr lang="es-ES_tradnl" dirty="0" err="1" smtClean="0"/>
              <a:t>Gérode</a:t>
            </a:r>
            <a:r>
              <a:rPr lang="es-ES_tradnl" dirty="0" smtClean="0"/>
              <a:t>: </a:t>
            </a:r>
            <a:r>
              <a:rPr lang="es-ES_tradnl" i="1" dirty="0" smtClean="0"/>
              <a:t>“Martin Lutero correctamente ha sido llamado el padre de la música protestante en Alemania. Gracias a su mente fundamentalmente religiosa combinada con un sentimiento genuinamente artístico; así como a su energía y determinación, él logró poner los fundamentos de un tipo de música que no solamente llegó a ser un elemento esencial del protestantismo, sino ejerció una influencia benéfica sobre todo el mundo civilizado.”</a:t>
            </a:r>
            <a:endParaRPr lang="es-MX" i="1" dirty="0"/>
          </a:p>
        </p:txBody>
      </p:sp>
    </p:spTree>
    <p:extLst>
      <p:ext uri="{BB962C8B-B14F-4D97-AF65-F5344CB8AC3E}">
        <p14:creationId xmlns:p14="http://schemas.microsoft.com/office/powerpoint/2010/main" val="2463789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rockefeller.uchicago.edu/images/BachSt.Matthe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228600"/>
            <a:ext cx="8839200" cy="6477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715001" y="5867401"/>
            <a:ext cx="289694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4400" b="1" dirty="0"/>
              <a:t>1685 - 1750</a:t>
            </a:r>
            <a:endParaRPr lang="es-MX" sz="4400" b="1" dirty="0"/>
          </a:p>
        </p:txBody>
      </p:sp>
    </p:spTree>
    <p:extLst>
      <p:ext uri="{BB962C8B-B14F-4D97-AF65-F5344CB8AC3E}">
        <p14:creationId xmlns:p14="http://schemas.microsoft.com/office/powerpoint/2010/main" val="2539118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EXPRESIÓN DE UNIDAD</a:t>
            </a:r>
            <a:endParaRPr lang="es-MX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s-ES_tradnl" dirty="0" smtClean="0"/>
              <a:t>Una cosmovisión en la cual todo lo bello, también la belleza “secular”, es sacra, porque Dios es uno: Creador y Salvador.</a:t>
            </a:r>
          </a:p>
          <a:p>
            <a:pPr>
              <a:buNone/>
            </a:pPr>
            <a:r>
              <a:rPr lang="es-ES_tradnl" dirty="0" smtClean="0"/>
              <a:t> </a:t>
            </a:r>
          </a:p>
          <a:p>
            <a:pPr>
              <a:buNone/>
            </a:pPr>
            <a:r>
              <a:rPr lang="es-ES_tradnl" dirty="0" smtClean="0"/>
              <a:t>Empezó sus composiciones con </a:t>
            </a:r>
            <a:r>
              <a:rPr lang="es-ES_tradnl" sz="3900" b="1" i="1" dirty="0"/>
              <a:t>JJ</a:t>
            </a:r>
            <a:endParaRPr lang="es-ES_tradnl" b="1" i="1" dirty="0" smtClean="0"/>
          </a:p>
          <a:p>
            <a:pPr algn="ctr">
              <a:buNone/>
            </a:pPr>
            <a:r>
              <a:rPr lang="es-ES_tradnl" dirty="0"/>
              <a:t> </a:t>
            </a:r>
            <a:r>
              <a:rPr lang="es-ES_tradnl" b="1" i="1" dirty="0"/>
              <a:t>“</a:t>
            </a:r>
            <a:r>
              <a:rPr lang="es-ES_tradnl" b="1" i="1" dirty="0" err="1"/>
              <a:t>Jesu</a:t>
            </a:r>
            <a:r>
              <a:rPr lang="es-ES_tradnl" b="1" i="1" dirty="0"/>
              <a:t> </a:t>
            </a:r>
            <a:r>
              <a:rPr lang="es-ES_tradnl" b="1" i="1" dirty="0" err="1"/>
              <a:t>Juva</a:t>
            </a:r>
            <a:r>
              <a:rPr lang="es-ES_tradnl" b="1" i="1" dirty="0"/>
              <a:t>” (Jesús ayuda)</a:t>
            </a:r>
          </a:p>
          <a:p>
            <a:pPr>
              <a:buNone/>
            </a:pPr>
            <a:r>
              <a:rPr lang="es-ES_tradnl" dirty="0" smtClean="0"/>
              <a:t>Y terminó con </a:t>
            </a:r>
            <a:r>
              <a:rPr lang="es-ES_tradnl" sz="3900" b="1" i="1" dirty="0"/>
              <a:t>SDG</a:t>
            </a:r>
            <a:endParaRPr lang="es-ES_tradnl" b="1" i="1" dirty="0" smtClean="0"/>
          </a:p>
          <a:p>
            <a:pPr algn="ctr">
              <a:buNone/>
            </a:pPr>
            <a:r>
              <a:rPr lang="es-ES_tradnl" b="1" i="1" dirty="0"/>
              <a:t>“</a:t>
            </a:r>
            <a:r>
              <a:rPr lang="es-ES_tradnl" b="1" i="1" dirty="0" err="1"/>
              <a:t>Soli</a:t>
            </a:r>
            <a:r>
              <a:rPr lang="es-ES_tradnl" b="1" i="1" dirty="0"/>
              <a:t> Deo Gloria” (Solamente a Dios sea la gloria)</a:t>
            </a:r>
            <a:endParaRPr lang="es-MX" b="1" i="1" dirty="0"/>
          </a:p>
        </p:txBody>
      </p:sp>
    </p:spTree>
    <p:extLst>
      <p:ext uri="{BB962C8B-B14F-4D97-AF65-F5344CB8AC3E}">
        <p14:creationId xmlns:p14="http://schemas.microsoft.com/office/powerpoint/2010/main" val="1070191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://t3.gstatic.com/images?q=tbn:ANd9GcRoYOImUtEXnS2odwdOc6aGZ2pKKbHJxwwwsyOcXtPNR5SDaT9y8OsucO3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609600"/>
            <a:ext cx="2971800" cy="3048000"/>
          </a:xfrm>
          <a:prstGeom prst="rect">
            <a:avLst/>
          </a:prstGeom>
          <a:noFill/>
        </p:spPr>
      </p:pic>
      <p:pic>
        <p:nvPicPr>
          <p:cNvPr id="36868" name="Picture 4" descr="http://jschamberensemble.org/wp-content/uploads/2012/09/Bach-Signatur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0" y="5715000"/>
            <a:ext cx="5410200" cy="838200"/>
          </a:xfrm>
          <a:prstGeom prst="rect">
            <a:avLst/>
          </a:prstGeom>
          <a:noFill/>
        </p:spPr>
      </p:pic>
      <p:pic>
        <p:nvPicPr>
          <p:cNvPr id="36870" name="Picture 6" descr="http://freejalives.weebly.com/uploads/8/3/4/8/8348787/8307616.jpg?27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24600" y="152400"/>
            <a:ext cx="3200400" cy="3238500"/>
          </a:xfrm>
          <a:prstGeom prst="rect">
            <a:avLst/>
          </a:prstGeom>
          <a:noFill/>
        </p:spPr>
      </p:pic>
      <p:pic>
        <p:nvPicPr>
          <p:cNvPr id="36872" name="Picture 8" descr="http://www.derweg.org/personen/musik/images/bach-unfinishedfugue_big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38800" y="3657600"/>
            <a:ext cx="4191000" cy="16859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23343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902382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1" y="274638"/>
            <a:ext cx="5986463" cy="1143000"/>
          </a:xfrm>
        </p:spPr>
        <p:txBody>
          <a:bodyPr/>
          <a:lstStyle/>
          <a:p>
            <a:r>
              <a:rPr lang="es-ES_tradnl" altLang="es-CL"/>
              <a:t>Educación medieval:</a:t>
            </a:r>
            <a:endParaRPr lang="es-ES" altLang="es-CL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600200"/>
            <a:ext cx="5627688" cy="499745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s-ES_tradnl" altLang="es-CL" u="sng">
                <a:effectLst>
                  <a:outerShdw blurRad="38100" dist="38100" dir="2700000" algn="tl">
                    <a:srgbClr val="C0C0C0"/>
                  </a:outerShdw>
                </a:effectLst>
              </a:rPr>
              <a:t>Escuelas:</a:t>
            </a:r>
            <a:r>
              <a:rPr lang="es-ES_tradnl" altLang="es-CL"/>
              <a:t> </a:t>
            </a:r>
          </a:p>
          <a:p>
            <a:pPr>
              <a:lnSpc>
                <a:spcPct val="90000"/>
              </a:lnSpc>
            </a:pPr>
            <a:r>
              <a:rPr lang="es-ES_tradnl" altLang="es-CL">
                <a:effectLst>
                  <a:outerShdw blurRad="38100" dist="38100" dir="2700000" algn="tl">
                    <a:srgbClr val="C0C0C0"/>
                  </a:outerShdw>
                </a:effectLst>
              </a:rPr>
              <a:t>Trivium:</a:t>
            </a:r>
            <a:r>
              <a:rPr lang="es-ES_tradnl" altLang="es-CL"/>
              <a:t> gramática, lógica, retórica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s-ES_tradnl" altLang="es-CL" u="sng">
                <a:effectLst>
                  <a:outerShdw blurRad="38100" dist="38100" dir="2700000" algn="tl">
                    <a:srgbClr val="C0C0C0"/>
                  </a:outerShdw>
                </a:effectLst>
              </a:rPr>
              <a:t>Universidades:</a:t>
            </a:r>
          </a:p>
          <a:p>
            <a:pPr>
              <a:lnSpc>
                <a:spcPct val="90000"/>
              </a:lnSpc>
            </a:pPr>
            <a:r>
              <a:rPr lang="es-ES_tradnl" altLang="es-CL">
                <a:effectLst>
                  <a:outerShdw blurRad="38100" dist="38100" dir="2700000" algn="tl">
                    <a:srgbClr val="C0C0C0"/>
                  </a:outerShdw>
                </a:effectLst>
              </a:rPr>
              <a:t>Quadrivium:</a:t>
            </a:r>
            <a:r>
              <a:rPr lang="es-ES_tradnl" altLang="es-CL"/>
              <a:t> aritmética, geometría, música, astronomía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s-ES_tradnl" altLang="es-CL" u="sng">
                <a:effectLst>
                  <a:outerShdw blurRad="38100" dist="38100" dir="2700000" algn="tl">
                    <a:srgbClr val="C0C0C0"/>
                  </a:outerShdw>
                </a:effectLst>
              </a:rPr>
              <a:t>4 facultades: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s-ES_tradnl" altLang="es-CL"/>
              <a:t>Teología, Leyes, Medicina, Filosofía</a:t>
            </a:r>
            <a:endParaRPr lang="es-ES" altLang="es-CL"/>
          </a:p>
        </p:txBody>
      </p:sp>
      <p:pic>
        <p:nvPicPr>
          <p:cNvPr id="11268" name="Picture 4" descr="zepter_un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3563" y="260351"/>
            <a:ext cx="2286000" cy="6264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96065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altLang="es-CL"/>
              <a:t>Otras corrientes:</a:t>
            </a:r>
            <a:endParaRPr lang="es-ES" altLang="es-CL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79876" y="1600201"/>
            <a:ext cx="6130925" cy="4525963"/>
          </a:xfrm>
        </p:spPr>
        <p:txBody>
          <a:bodyPr/>
          <a:lstStyle/>
          <a:p>
            <a:pPr>
              <a:buFontTx/>
              <a:buNone/>
            </a:pPr>
            <a:r>
              <a:rPr lang="es-ES_tradnl" altLang="es-CL"/>
              <a:t>Antes:</a:t>
            </a:r>
          </a:p>
          <a:p>
            <a:r>
              <a:rPr lang="es-ES_tradnl" altLang="es-CL" sz="3600" b="1"/>
              <a:t>Renacimiento</a:t>
            </a:r>
          </a:p>
          <a:p>
            <a:pPr>
              <a:buFontTx/>
              <a:buNone/>
            </a:pPr>
            <a:r>
              <a:rPr lang="es-ES_tradnl" altLang="es-CL"/>
              <a:t>Paralelamente:</a:t>
            </a:r>
          </a:p>
          <a:p>
            <a:r>
              <a:rPr lang="es-ES_tradnl" altLang="es-CL" sz="3600" b="1"/>
              <a:t>Humanismo</a:t>
            </a:r>
          </a:p>
          <a:p>
            <a:pPr>
              <a:buFontTx/>
              <a:buNone/>
            </a:pPr>
            <a:r>
              <a:rPr lang="es-ES_tradnl" altLang="es-CL"/>
              <a:t>Más tarde:</a:t>
            </a:r>
          </a:p>
          <a:p>
            <a:r>
              <a:rPr lang="es-ES_tradnl" altLang="es-CL" sz="3600" b="1"/>
              <a:t>Ilustración</a:t>
            </a:r>
            <a:endParaRPr lang="es-ES" altLang="es-CL" sz="3600" b="1"/>
          </a:p>
        </p:txBody>
      </p:sp>
    </p:spTree>
    <p:extLst>
      <p:ext uri="{BB962C8B-B14F-4D97-AF65-F5344CB8AC3E}">
        <p14:creationId xmlns:p14="http://schemas.microsoft.com/office/powerpoint/2010/main" val="8943940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s-ES_tradnl" altLang="es-CL"/>
              <a:t>1522 Traducción del NT</a:t>
            </a:r>
          </a:p>
          <a:p>
            <a:r>
              <a:rPr lang="es-ES_tradnl" altLang="es-CL"/>
              <a:t>1534 Traducción de la Biblia</a:t>
            </a:r>
            <a:endParaRPr lang="es-ES" altLang="es-CL"/>
          </a:p>
        </p:txBody>
      </p:sp>
      <p:pic>
        <p:nvPicPr>
          <p:cNvPr id="16388" name="Picture 4" descr="Wartburg_Cast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825" y="3357563"/>
            <a:ext cx="4724400" cy="339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0" name="Picture 6" descr="april_dezembertestament_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188914"/>
            <a:ext cx="1847850" cy="266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2" name="Picture 8" descr="april_lutherbibe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3646122"/>
            <a:ext cx="2879725" cy="3927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94932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600201"/>
            <a:ext cx="3538538" cy="4525963"/>
          </a:xfrm>
        </p:spPr>
        <p:txBody>
          <a:bodyPr/>
          <a:lstStyle/>
          <a:p>
            <a:pPr algn="ctr">
              <a:lnSpc>
                <a:spcPct val="80000"/>
              </a:lnSpc>
              <a:buFontTx/>
              <a:buNone/>
            </a:pPr>
            <a:r>
              <a:rPr lang="es-ES_tradnl" altLang="es-CL"/>
              <a:t>1524: “A los alcaldes de todas las ciudades, para que construyan y mantengan escuelas cristianas.”</a:t>
            </a:r>
          </a:p>
          <a:p>
            <a:pPr algn="ctr">
              <a:lnSpc>
                <a:spcPct val="80000"/>
              </a:lnSpc>
              <a:buFontTx/>
              <a:buNone/>
            </a:pPr>
            <a:endParaRPr lang="es-ES_tradnl" altLang="es-CL"/>
          </a:p>
          <a:p>
            <a:pPr algn="ctr">
              <a:lnSpc>
                <a:spcPct val="80000"/>
              </a:lnSpc>
              <a:buFontTx/>
              <a:buNone/>
            </a:pPr>
            <a:r>
              <a:rPr lang="es-ES_tradnl" altLang="es-CL"/>
              <a:t>1530: “Una predica para que manden los niños a la escuela”</a:t>
            </a:r>
            <a:endParaRPr lang="es-ES" altLang="es-CL"/>
          </a:p>
        </p:txBody>
      </p:sp>
      <p:pic>
        <p:nvPicPr>
          <p:cNvPr id="4100" name="Picture 4" descr="2221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1538" y="260350"/>
            <a:ext cx="4521200" cy="6408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1" name="Rectangle 5"/>
          <p:cNvSpPr>
            <a:spLocks noGrp="1" noChangeArrowheads="1"/>
          </p:cNvSpPr>
          <p:nvPr>
            <p:ph type="title"/>
          </p:nvPr>
        </p:nvSpPr>
        <p:spPr>
          <a:xfrm>
            <a:off x="1981200" y="274638"/>
            <a:ext cx="3538538" cy="1143000"/>
          </a:xfrm>
        </p:spPr>
        <p:txBody>
          <a:bodyPr/>
          <a:lstStyle/>
          <a:p>
            <a:r>
              <a:rPr lang="es-ES_tradnl" altLang="es-CL"/>
              <a:t>ESCRITOS:</a:t>
            </a:r>
            <a:endParaRPr lang="es-ES" altLang="es-CL"/>
          </a:p>
        </p:txBody>
      </p:sp>
    </p:spTree>
    <p:extLst>
      <p:ext uri="{BB962C8B-B14F-4D97-AF65-F5344CB8AC3E}">
        <p14:creationId xmlns:p14="http://schemas.microsoft.com/office/powerpoint/2010/main" val="24672872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1537_musik_og_sa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851" y="260350"/>
            <a:ext cx="8569325" cy="633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2135188" y="1196975"/>
            <a:ext cx="446673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s-ES_tradnl" altLang="es-CL" sz="2800">
                <a:solidFill>
                  <a:schemeClr val="bg1"/>
                </a:solidFill>
              </a:rPr>
              <a:t>IMPORTANCIA DE LA MUSICA</a:t>
            </a:r>
            <a:endParaRPr lang="es-ES" altLang="es-CL" sz="28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95879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1" y="1600201"/>
            <a:ext cx="4475163" cy="4525963"/>
          </a:xfrm>
        </p:spPr>
        <p:txBody>
          <a:bodyPr/>
          <a:lstStyle/>
          <a:p>
            <a:pPr>
              <a:buFontTx/>
              <a:buNone/>
            </a:pPr>
            <a:r>
              <a:rPr lang="es-ES_tradnl" altLang="es-CL"/>
              <a:t>1529:</a:t>
            </a:r>
          </a:p>
          <a:p>
            <a:pPr>
              <a:buFontTx/>
              <a:buNone/>
            </a:pPr>
            <a:r>
              <a:rPr lang="es-ES_tradnl" altLang="es-CL" b="1" u="sng"/>
              <a:t>Catecismo menor</a:t>
            </a:r>
          </a:p>
          <a:p>
            <a:pPr>
              <a:buFontTx/>
              <a:buNone/>
            </a:pPr>
            <a:r>
              <a:rPr lang="es-ES_tradnl" altLang="es-CL" i="1"/>
              <a:t>“Como el jefe de la familia debe enseñarlo sencillamente </a:t>
            </a:r>
          </a:p>
          <a:p>
            <a:pPr>
              <a:buFontTx/>
              <a:buNone/>
            </a:pPr>
            <a:r>
              <a:rPr lang="es-ES_tradnl" altLang="es-CL" i="1"/>
              <a:t>   en su casa.”</a:t>
            </a:r>
          </a:p>
          <a:p>
            <a:endParaRPr lang="es-ES" altLang="es-CL" i="1"/>
          </a:p>
        </p:txBody>
      </p:sp>
      <p:pic>
        <p:nvPicPr>
          <p:cNvPr id="18437" name="Picture 5" descr="20942114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3339" y="4292600"/>
            <a:ext cx="1685925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9" name="Picture 7" descr="C1F1D6D9-B87A-4B91-8A7AF4E5CB96DB3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4064" y="188914"/>
            <a:ext cx="3305175" cy="460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68296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981200" y="260351"/>
            <a:ext cx="8229600" cy="5865813"/>
          </a:xfrm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endParaRPr lang="es-ES_tradnl" altLang="es-CL" dirty="0"/>
          </a:p>
          <a:p>
            <a:pPr algn="ctr">
              <a:lnSpc>
                <a:spcPct val="90000"/>
              </a:lnSpc>
              <a:buFontTx/>
              <a:buNone/>
            </a:pPr>
            <a:r>
              <a:rPr lang="es-ES_tradnl" altLang="es-CL" sz="5400" dirty="0"/>
              <a:t>“El Sacerdocio de todos los creyentes.”</a:t>
            </a:r>
          </a:p>
          <a:p>
            <a:pPr algn="ctr">
              <a:lnSpc>
                <a:spcPct val="90000"/>
              </a:lnSpc>
              <a:buFontTx/>
              <a:buNone/>
            </a:pPr>
            <a:endParaRPr lang="es-ES_tradnl" altLang="es-CL" sz="5400" dirty="0"/>
          </a:p>
          <a:p>
            <a:pPr algn="ctr">
              <a:lnSpc>
                <a:spcPct val="90000"/>
              </a:lnSpc>
              <a:buFontTx/>
              <a:buNone/>
            </a:pPr>
            <a:r>
              <a:rPr lang="es-ES_tradnl" altLang="es-CL" sz="5400" dirty="0"/>
              <a:t>“</a:t>
            </a:r>
            <a:r>
              <a:rPr lang="es-ES_tradnl" altLang="es-CL" sz="5400" dirty="0" err="1"/>
              <a:t>Beruf</a:t>
            </a:r>
            <a:r>
              <a:rPr lang="es-ES_tradnl" altLang="es-CL" sz="5400" dirty="0"/>
              <a:t>”  = </a:t>
            </a:r>
            <a:r>
              <a:rPr lang="es-ES_tradnl" altLang="es-CL" sz="5400" dirty="0" smtClean="0"/>
              <a:t>Vocación</a:t>
            </a:r>
          </a:p>
          <a:p>
            <a:pPr algn="ctr">
              <a:lnSpc>
                <a:spcPct val="90000"/>
              </a:lnSpc>
              <a:buFontTx/>
              <a:buNone/>
            </a:pPr>
            <a:endParaRPr lang="es-ES_tradnl" altLang="es-CL" sz="5400" dirty="0"/>
          </a:p>
          <a:p>
            <a:pPr algn="ctr">
              <a:lnSpc>
                <a:spcPct val="90000"/>
              </a:lnSpc>
              <a:buFontTx/>
              <a:buNone/>
            </a:pPr>
            <a:r>
              <a:rPr lang="es-ES_tradnl" altLang="es-CL" sz="5400" dirty="0" smtClean="0"/>
              <a:t>“</a:t>
            </a:r>
            <a:r>
              <a:rPr lang="es-ES_tradnl" altLang="es-CL" sz="5400" dirty="0" err="1" smtClean="0"/>
              <a:t>Etica</a:t>
            </a:r>
            <a:r>
              <a:rPr lang="es-ES_tradnl" altLang="es-CL" sz="5400" dirty="0" smtClean="0"/>
              <a:t> protestante”</a:t>
            </a:r>
            <a:endParaRPr lang="es-ES_tradnl" altLang="es-CL" sz="5400" dirty="0"/>
          </a:p>
        </p:txBody>
      </p:sp>
    </p:spTree>
    <p:extLst>
      <p:ext uri="{BB962C8B-B14F-4D97-AF65-F5344CB8AC3E}">
        <p14:creationId xmlns:p14="http://schemas.microsoft.com/office/powerpoint/2010/main" val="39130835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1935162"/>
          </a:xfrm>
        </p:spPr>
        <p:txBody>
          <a:bodyPr>
            <a:normAutofit/>
          </a:bodyPr>
          <a:lstStyle/>
          <a:p>
            <a:r>
              <a:rPr lang="es-ES_tradnl" dirty="0" smtClean="0"/>
              <a:t>LA HERENCIA MUSICAL DE LA REFORMA</a:t>
            </a:r>
            <a:endParaRPr lang="es-MX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2514601"/>
            <a:ext cx="8229600" cy="3611563"/>
          </a:xfrm>
        </p:spPr>
        <p:txBody>
          <a:bodyPr>
            <a:normAutofit/>
          </a:bodyPr>
          <a:lstStyle/>
          <a:p>
            <a:r>
              <a:rPr lang="es-ES_tradnl" dirty="0" err="1" smtClean="0"/>
              <a:t>Wilhelm</a:t>
            </a:r>
            <a:r>
              <a:rPr lang="es-ES_tradnl" dirty="0" smtClean="0"/>
              <a:t> </a:t>
            </a:r>
            <a:r>
              <a:rPr lang="es-ES_tradnl" dirty="0" err="1" smtClean="0"/>
              <a:t>Dilthey</a:t>
            </a:r>
            <a:r>
              <a:rPr lang="es-ES_tradnl" dirty="0" smtClean="0"/>
              <a:t>: </a:t>
            </a:r>
            <a:r>
              <a:rPr lang="es-ES_tradnl" i="1" dirty="0" smtClean="0"/>
              <a:t>“El verdadero significado de Lutero y de la Reforma no puede ser completamente apreciado considerando únicamente las obras dogmáticas. Sus documentos son los escritos de Lutero, el coral eclesiástico, la música sacra de Bach y </a:t>
            </a:r>
            <a:r>
              <a:rPr lang="es-ES_tradnl" i="1" dirty="0" err="1" smtClean="0"/>
              <a:t>Haendel</a:t>
            </a:r>
            <a:r>
              <a:rPr lang="es-ES_tradnl" i="1" dirty="0" smtClean="0"/>
              <a:t> </a:t>
            </a:r>
            <a:r>
              <a:rPr lang="es-ES_tradnl" i="1" smtClean="0"/>
              <a:t>y la </a:t>
            </a:r>
            <a:r>
              <a:rPr lang="es-ES_tradnl" i="1" dirty="0" smtClean="0"/>
              <a:t>estructura de la vida comunitaria de la iglesia.”</a:t>
            </a:r>
            <a:endParaRPr lang="es-MX" i="1" dirty="0"/>
          </a:p>
        </p:txBody>
      </p:sp>
    </p:spTree>
    <p:extLst>
      <p:ext uri="{BB962C8B-B14F-4D97-AF65-F5344CB8AC3E}">
        <p14:creationId xmlns:p14="http://schemas.microsoft.com/office/powerpoint/2010/main" val="2972390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347</Words>
  <Application>Microsoft Office PowerPoint</Application>
  <PresentationFormat>Panorámica</PresentationFormat>
  <Paragraphs>46</Paragraphs>
  <Slides>14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Tema de Office</vt:lpstr>
      <vt:lpstr>Taller 3</vt:lpstr>
      <vt:lpstr>Educación medieval:</vt:lpstr>
      <vt:lpstr>Otras corrientes:</vt:lpstr>
      <vt:lpstr>Presentación de PowerPoint</vt:lpstr>
      <vt:lpstr>ESCRITOS:</vt:lpstr>
      <vt:lpstr>Presentación de PowerPoint</vt:lpstr>
      <vt:lpstr>Presentación de PowerPoint</vt:lpstr>
      <vt:lpstr>Presentación de PowerPoint</vt:lpstr>
      <vt:lpstr>LA HERENCIA MUSICAL DE LA REFORMA</vt:lpstr>
      <vt:lpstr>Lutero y Bach</vt:lpstr>
      <vt:lpstr>Presentación de PowerPoint</vt:lpstr>
      <vt:lpstr>EXPRESIÓN DE UNIDAD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Taller 3</dc:title>
  <dc:creator>Siegfried Sander</dc:creator>
  <cp:lastModifiedBy>Siegfried Sander</cp:lastModifiedBy>
  <cp:revision>1</cp:revision>
  <dcterms:created xsi:type="dcterms:W3CDTF">2016-05-07T19:17:46Z</dcterms:created>
  <dcterms:modified xsi:type="dcterms:W3CDTF">2016-05-07T19:25:53Z</dcterms:modified>
</cp:coreProperties>
</file>