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89" autoAdjust="0"/>
    <p:restoredTop sz="94660"/>
  </p:normalViewPr>
  <p:slideViewPr>
    <p:cSldViewPr snapToGrid="0">
      <p:cViewPr varScale="1">
        <p:scale>
          <a:sx n="89" d="100"/>
          <a:sy n="89" d="100"/>
        </p:scale>
        <p:origin x="86" y="85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-3175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0001" y="1449147"/>
            <a:ext cx="10572000" cy="2971051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0001" y="5280847"/>
            <a:ext cx="10572000" cy="434974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9EBBA-996F-894A-B54A-D6246ED52CEA}" type="datetimeFigureOut">
              <a:rPr lang="en-US" dirty="0"/>
              <a:pPr/>
              <a:t>9/29/2018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800600"/>
            <a:ext cx="10561418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12192000" cy="4800600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0000" y="5367338"/>
            <a:ext cx="10561418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79C5D-2A6F-F04D-97DA-BEF2467B64E4}" type="datetimeFigureOut">
              <a:rPr lang="en-US" dirty="0"/>
              <a:pPr/>
              <a:t>9/29/2018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auto">
          <a:xfrm>
            <a:off x="631697" y="1081456"/>
            <a:ext cx="6332416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0985" y="1238502"/>
            <a:ext cx="5893840" cy="2645912"/>
          </a:xfrm>
        </p:spPr>
        <p:txBody>
          <a:bodyPr anchor="b"/>
          <a:lstStyle>
            <a:lvl1pPr algn="l">
              <a:defRPr sz="4200" b="1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3190" y="4443680"/>
            <a:ext cx="5891636" cy="713241"/>
          </a:xfrm>
        </p:spPr>
        <p:txBody>
          <a:bodyPr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7574642" y="1081456"/>
            <a:ext cx="3810001" cy="407546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dirty="0"/>
              <a:pPr/>
              <a:t>9/29/2018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auto">
          <a:xfrm>
            <a:off x="1140884" y="2286585"/>
            <a:ext cx="4895115" cy="250397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1357089" y="2435957"/>
            <a:ext cx="4382521" cy="2007789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6156000" y="2286000"/>
            <a:ext cx="4880300" cy="229552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54567-0DE4-3F47-BF90-CB84690072F9}" type="datetimeFigureOut">
              <a:rPr lang="en-US" dirty="0"/>
              <a:pPr/>
              <a:t>9/29/2018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52C72-DE31-F449-A4ED-4C594FD91407}" type="datetimeFigureOut">
              <a:rPr lang="en-US" dirty="0"/>
              <a:pPr/>
              <a:t>9/29/2018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7669651" y="446089"/>
            <a:ext cx="4522349" cy="5414962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83540" y="586171"/>
            <a:ext cx="2494791" cy="51347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0001" y="446089"/>
            <a:ext cx="6611540" cy="5414962"/>
          </a:xfrm>
        </p:spPr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2726E-379B-B349-9EED-81ED093FA806}" type="datetimeFigureOut">
              <a:rPr lang="en-US" dirty="0"/>
              <a:pPr/>
              <a:t>9/29/2018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363651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A1323-8D79-1946-B0D7-40001CF92E9D}" type="datetimeFigureOut">
              <a:rPr lang="en-US" dirty="0"/>
              <a:pPr/>
              <a:t>9/29/2018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/>
          <p:cNvSpPr/>
          <p:nvPr/>
        </p:nvSpPr>
        <p:spPr bwMode="auto">
          <a:xfrm>
            <a:off x="0" y="1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2951396"/>
            <a:ext cx="10561418" cy="1468800"/>
          </a:xfrm>
        </p:spPr>
        <p:txBody>
          <a:bodyPr anchor="b"/>
          <a:lstStyle>
            <a:lvl1pPr algn="r">
              <a:defRPr sz="4800" b="1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5281201"/>
            <a:ext cx="10561418" cy="433955"/>
          </a:xfrm>
        </p:spPr>
        <p:txBody>
          <a:bodyPr anchor="t">
            <a:no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dirty="0"/>
              <a:pPr/>
              <a:t>9/29/2018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8712" y="2222287"/>
            <a:ext cx="5185873" cy="3638763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7415" y="2222287"/>
            <a:ext cx="5194583" cy="3638764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02355-E14B-8545-A8F8-0FE83CC9D524}" type="datetimeFigureOut">
              <a:rPr lang="en-US" dirty="0"/>
              <a:pPr/>
              <a:t>9/29/2018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4728" y="2174875"/>
            <a:ext cx="5189857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4729" y="2751138"/>
            <a:ext cx="5189856" cy="3109913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7415" y="2174875"/>
            <a:ext cx="5194583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7415" y="2751138"/>
            <a:ext cx="5194583" cy="3109913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40F58-564D-2B4F-AE67-E407BA4FCF45}" type="datetimeFigureOut">
              <a:rPr lang="en-US" dirty="0"/>
              <a:pPr/>
              <a:t>9/29/2018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A34C8-038E-2045-AF43-DF7DBB8E0E9E}" type="datetimeFigureOut">
              <a:rPr lang="en-US" dirty="0"/>
              <a:pPr/>
              <a:t>9/29/2018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8C68F-D26B-8F47-958C-23B49CF8A634}" type="datetimeFigureOut">
              <a:rPr lang="en-US" dirty="0"/>
              <a:pPr/>
              <a:t>9/29/2018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1073151" y="446087"/>
            <a:ext cx="3547533" cy="181465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3151" y="446088"/>
            <a:ext cx="3547533" cy="161839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3" y="446088"/>
            <a:ext cx="6252633" cy="5414963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3151" y="2260738"/>
            <a:ext cx="3547533" cy="36003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F5E60-9974-AC48-9591-99C2BB44B7CF}" type="datetimeFigureOut">
              <a:rPr lang="en-US" dirty="0"/>
              <a:pPr/>
              <a:t>9/29/2018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4728" y="727522"/>
            <a:ext cx="4852988" cy="1617163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6098117" y="0"/>
            <a:ext cx="6093883" cy="6858000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algn="ctr">
              <a:buFontTx/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4728" y="2344684"/>
            <a:ext cx="4852988" cy="3516365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85810" y="6041362"/>
            <a:ext cx="976879" cy="365125"/>
          </a:xfrm>
        </p:spPr>
        <p:txBody>
          <a:bodyPr/>
          <a:lstStyle/>
          <a:p>
            <a:fld id="{18C79C5D-2A6F-F04D-97DA-BEF2467B64E4}" type="datetimeFigureOut">
              <a:rPr lang="en-US" dirty="0"/>
              <a:pPr/>
              <a:t>9/29/2018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0396" y="6041362"/>
            <a:ext cx="3295413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62689" y="5915888"/>
            <a:ext cx="1062155" cy="490599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2184401"/>
            <a:ext cx="10563285" cy="3674397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34626" y="6041362"/>
            <a:ext cx="1343706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09B482E8-6E0E-1B4F-B1FD-C69DB9E858D9}" type="datetimeFigureOut">
              <a:rPr lang="en-US" dirty="0"/>
              <a:pPr/>
              <a:t>9/29/2018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331" y="5915888"/>
            <a:ext cx="1062155" cy="490599"/>
          </a:xfrm>
          <a:prstGeom prst="rect">
            <a:avLst/>
          </a:prstGeom>
        </p:spPr>
        <p:txBody>
          <a:bodyPr vert="horz" lIns="91440" tIns="45720" rIns="91440" bIns="10800" rtlCol="0" anchor="b"/>
          <a:lstStyle>
            <a:lvl1pPr algn="r">
              <a:defRPr sz="20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3" r:id="rId9"/>
    <p:sldLayoutId id="2147483657" r:id="rId10"/>
    <p:sldLayoutId id="2147483666" r:id="rId11"/>
    <p:sldLayoutId id="2147483661" r:id="rId12"/>
    <p:sldLayoutId id="2147483658" r:id="rId13"/>
    <p:sldLayoutId id="2147483659" r:id="rId14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000" b="1" kern="1200">
          <a:solidFill>
            <a:srgbClr val="FEFEFE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4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845BD3-B454-4E50-BA47-6165BD67610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/>
              <a:t>MAYORDOMOS DE LA RIQUEZA DE LA PALABRA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CECEAF-BD8C-4D9A-AD3A-1A1D08AD4BC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69744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5A5283-0B93-4AF2-9E32-1F7B958405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LA IGLESIA NACE DE LA PALABRA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DD64B8-B847-46CB-A00D-4754341346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sz="3200" dirty="0"/>
              <a:t>Exploraremos con Pedro el tema de la mayordomía de la Palabra 1 Pedro 1:22-25</a:t>
            </a:r>
          </a:p>
          <a:p>
            <a:r>
              <a:rPr lang="es-ES" sz="3200" dirty="0"/>
              <a:t>¿Mayordomos de la Palabra o dueños de ella?</a:t>
            </a:r>
          </a:p>
          <a:p>
            <a:r>
              <a:rPr lang="es-ES" sz="3200" dirty="0"/>
              <a:t>La herencia evangélica: Lutero y Calvino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2237740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D3924D-4DCC-4B4A-8AAB-6FA0E3F798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La Palabra en las iglesias de hoy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C25763-4428-4E8B-A8F6-F5ACA551B0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sz="3200" dirty="0"/>
              <a:t>La encuesta de </a:t>
            </a:r>
            <a:r>
              <a:rPr lang="es-ES" sz="3200" b="1" i="1" dirty="0"/>
              <a:t>protestante digital</a:t>
            </a:r>
            <a:r>
              <a:rPr lang="es-ES" sz="3200" dirty="0"/>
              <a:t> 16 educadores teológicos: urgencia del problema.</a:t>
            </a:r>
          </a:p>
          <a:p>
            <a:r>
              <a:rPr lang="es-ES" sz="3200" dirty="0"/>
              <a:t>Mi observación en diversos países: la Palabra ya no ocupa el lugar que antes ocupaba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1296847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181073-AD14-444E-8397-39A540A8AA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La Palabra indispensable para la vida </a:t>
            </a:r>
            <a:br>
              <a:rPr lang="es-ES" dirty="0"/>
            </a:br>
            <a:r>
              <a:rPr lang="es-ES" dirty="0"/>
              <a:t>2 Pedro 1:12-21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577C32-30E9-4E12-902C-3B8189B4CA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s-ES" sz="2800" dirty="0"/>
              <a:t>Sentido de urgencia de la exhortación del apóstol “les hablo como un viejo a punto de partir….mi herencia” vv. 12-15</a:t>
            </a:r>
          </a:p>
          <a:p>
            <a:r>
              <a:rPr lang="es-ES" sz="2800" dirty="0"/>
              <a:t>De la narrativa a la exhortación apostólica correlación necesaria</a:t>
            </a:r>
          </a:p>
          <a:p>
            <a:r>
              <a:rPr lang="es-ES" sz="2800" dirty="0"/>
              <a:t>Les hablo como un testigo presencial (Lucas 9: 28-36)</a:t>
            </a:r>
          </a:p>
          <a:p>
            <a:r>
              <a:rPr lang="es-ES" sz="2800" dirty="0"/>
              <a:t>Jesús la palabra suprema: Moisés, Elías, Jesús: dimensión ética y dimensión profética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3536553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23F4C7-5873-4073-A2F2-2461C56390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La Palabra que apunta al futuro: </a:t>
            </a:r>
            <a:r>
              <a:rPr lang="es-ES" dirty="0" err="1"/>
              <a:t>vv</a:t>
            </a:r>
            <a:r>
              <a:rPr lang="es-ES" dirty="0"/>
              <a:t> 19-21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2D7B48-CE90-43CC-8369-D13443A8E4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sz="2400" dirty="0"/>
              <a:t>Moisés: La ley de Dios, diez verdades fundamentales acerca del ser humano el propósito con que fuimos creados</a:t>
            </a:r>
          </a:p>
          <a:p>
            <a:r>
              <a:rPr lang="es-ES" sz="2400" dirty="0"/>
              <a:t>Profetas: Dios confronta, corrige, amenaza, esperanza en medio de la tragedia</a:t>
            </a:r>
          </a:p>
          <a:p>
            <a:r>
              <a:rPr lang="es-ES" sz="2400" dirty="0"/>
              <a:t>Ambas dimensiones en la palabra de Jesús</a:t>
            </a:r>
          </a:p>
          <a:p>
            <a:r>
              <a:rPr lang="es-ES" sz="2400" dirty="0"/>
              <a:t>Interpretación legítima: ni extravagante ni caprichosa 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2053120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3C5D2F-61EA-41AD-A953-2BF962004F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Práctica pedagógica de Jesús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BA0616-B560-4A3E-A46A-E4BADC2A77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sz="2800" dirty="0"/>
              <a:t>La narrativa en Lucas muestra la denuncia y el anuncio en el ministerio de Jesús</a:t>
            </a:r>
          </a:p>
          <a:p>
            <a:r>
              <a:rPr lang="es-ES" sz="2800" dirty="0"/>
              <a:t>Lucas 20: 45-47 Denuncia de la religiosidad sin ética</a:t>
            </a:r>
          </a:p>
          <a:p>
            <a:r>
              <a:rPr lang="es-ES" sz="2800" dirty="0"/>
              <a:t>Lucas 21: 1-4 anuncio de la fidelidad de una pobre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7295221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EF710E-1EBA-484C-8061-2E2352968A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Para que la Palabra llegue hoy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99BB06-45AA-45F8-AF4C-5187576FE2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sz="3600" dirty="0"/>
              <a:t>Disciplina en la preparación</a:t>
            </a:r>
          </a:p>
          <a:p>
            <a:r>
              <a:rPr lang="es-ES" sz="3600" dirty="0"/>
              <a:t>Creatividad en la exposición</a:t>
            </a:r>
          </a:p>
          <a:p>
            <a:r>
              <a:rPr lang="es-ES" sz="3600" dirty="0"/>
              <a:t>Aplicabilidad en el presente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51525042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Quotable">
  <a:themeElements>
    <a:clrScheme name="Quotable">
      <a:dk1>
        <a:sysClr val="windowText" lastClr="000000"/>
      </a:dk1>
      <a:lt1>
        <a:sysClr val="window" lastClr="FFFFFF"/>
      </a:lt1>
      <a:dk2>
        <a:srgbClr val="212121"/>
      </a:dk2>
      <a:lt2>
        <a:srgbClr val="636363"/>
      </a:lt2>
      <a:accent1>
        <a:srgbClr val="00C6BB"/>
      </a:accent1>
      <a:accent2>
        <a:srgbClr val="6FEBA0"/>
      </a:accent2>
      <a:accent3>
        <a:srgbClr val="B6DF5E"/>
      </a:accent3>
      <a:accent4>
        <a:srgbClr val="EFB251"/>
      </a:accent4>
      <a:accent5>
        <a:srgbClr val="EF755F"/>
      </a:accent5>
      <a:accent6>
        <a:srgbClr val="ED515C"/>
      </a:accent6>
      <a:hlink>
        <a:srgbClr val="8F8F8F"/>
      </a:hlink>
      <a:folHlink>
        <a:srgbClr val="A5A5A5"/>
      </a:folHlink>
    </a:clrScheme>
    <a:fontScheme name="Quotabl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Quotable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Quotable" id="{39EC5628-30ED-4578-ACD8-9820EDB8E15A}" vid="{6F3559E9-1A4C-49D8-94D4-F41003531C4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TM03457503[[fn=Quotable]]</Template>
  <TotalTime>51</TotalTime>
  <Words>264</Words>
  <Application>Microsoft Office PowerPoint</Application>
  <PresentationFormat>Widescreen</PresentationFormat>
  <Paragraphs>26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Century Gothic</vt:lpstr>
      <vt:lpstr>Wingdings 2</vt:lpstr>
      <vt:lpstr>Quotable</vt:lpstr>
      <vt:lpstr>MAYORDOMOS DE LA RIQUEZA DE LA PALABRA</vt:lpstr>
      <vt:lpstr>LA IGLESIA NACE DE LA PALABRA</vt:lpstr>
      <vt:lpstr>La Palabra en las iglesias de hoy</vt:lpstr>
      <vt:lpstr>La Palabra indispensable para la vida  2 Pedro 1:12-21</vt:lpstr>
      <vt:lpstr>La Palabra que apunta al futuro: vv 19-21</vt:lpstr>
      <vt:lpstr>Práctica pedagógica de Jesús</vt:lpstr>
      <vt:lpstr>Para que la Palabra llegue hoy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MAYORDOMOS DE LA RIQUEZA DE LA PALABRA</dc:title>
  <dc:creator>Samuel Escobar</dc:creator>
  <cp:lastModifiedBy>Samuel Escobar</cp:lastModifiedBy>
  <cp:revision>6</cp:revision>
  <dcterms:created xsi:type="dcterms:W3CDTF">2018-09-29T19:01:22Z</dcterms:created>
  <dcterms:modified xsi:type="dcterms:W3CDTF">2018-09-29T19:52:58Z</dcterms:modified>
</cp:coreProperties>
</file>