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1107" r:id="rId9"/>
    <p:sldId id="1049" r:id="rId10"/>
    <p:sldId id="1050" r:id="rId11"/>
    <p:sldId id="1106" r:id="rId12"/>
    <p:sldId id="262" r:id="rId13"/>
    <p:sldId id="263" r:id="rId14"/>
    <p:sldId id="264" r:id="rId15"/>
    <p:sldId id="100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RXShf7DmZdFTjzpYCYluEgHw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20"/>
    <p:restoredTop sz="72046"/>
  </p:normalViewPr>
  <p:slideViewPr>
    <p:cSldViewPr snapToGrid="0">
      <p:cViewPr varScale="1">
        <p:scale>
          <a:sx n="53" d="100"/>
          <a:sy n="53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Font typeface="Symbol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DF77F-5103-E147-8C64-78F898490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18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7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B35C0-4516-304E-832C-801EB6CA8F23}" type="slidenum">
              <a:rPr kumimoji="0" lang="en-GB" sz="4000" b="0" i="1" u="none" strike="noStrike" kern="0" cap="none" spc="39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Iowan Old Style Roman"/>
                <a:ea typeface="+mn-ea"/>
                <a:cs typeface="+mn-cs"/>
                <a:sym typeface="Iowan Old Style Roman"/>
              </a:rPr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4000" b="0" i="1" u="none" strike="noStrike" kern="0" cap="none" spc="39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Iowan Old Style Roman"/>
              <a:ea typeface="+mn-ea"/>
              <a:cs typeface="+mn-cs"/>
              <a:sym typeface="Iowan Old Style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11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1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20" name="Google Shape;20;p1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88" name="Google Shape;88;p21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1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3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0"/>
            <a:ext cx="838199" cy="767687"/>
          </a:xfrm>
        </p:spPr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1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2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1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7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1"/>
            <a:ext cx="48251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3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1"/>
            <a:ext cx="482515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3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9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0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11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4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1">
                <a:latin typeface="Tw Cen MT" panose="020B0602020104020603" pitchFamily="34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 "/>
              <a:defRPr sz="3600">
                <a:latin typeface="Tw Cen MT" panose="020B0602020104020603" pitchFamily="34" charset="77"/>
              </a:defRPr>
            </a:lvl1pPr>
            <a:lvl2pPr marL="914400" lvl="1" indent="-431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3200"/>
              <a:buChar char="🢝"/>
              <a:defRPr sz="32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🢝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🢝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🢝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4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1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74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8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3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0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2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87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9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1"/>
            <a:ext cx="31470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4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2"/>
            <a:ext cx="314573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3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65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9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1"/>
            <a:ext cx="2691243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1"/>
            <a:ext cx="2691243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6"/>
            <a:ext cx="305109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1"/>
            <a:ext cx="2691243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53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9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1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39"/>
            <a:ext cx="990599" cy="304799"/>
          </a:xfrm>
        </p:spPr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6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1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39"/>
            <a:ext cx="992135" cy="304799"/>
          </a:xfrm>
        </p:spPr>
        <p:txBody>
          <a:bodyPr/>
          <a:lstStyle/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3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35" name="Google Shape;35;p1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75" name="Google Shape;75;p19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cxnSp>
        <p:nvCxnSpPr>
          <p:cNvPr id="11" name="Google Shape;11;p10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9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1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39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914377">
              <a:defRPr/>
            </a:pPr>
            <a:fld id="{77ACD252-8CBF-43E9-B98B-EA958E4FD5AD}" type="datetimeFigureOut">
              <a:rPr lang="en-GB" smtClean="0">
                <a:solidFill>
                  <a:srgbClr val="B31166"/>
                </a:solidFill>
              </a:rPr>
              <a:pPr defTabSz="914377">
                <a:defRPr/>
              </a:pPr>
              <a:t>06/09/2024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914377">
              <a:defRPr/>
            </a:pPr>
            <a:endParaRPr lang="en-GB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29DEB366-2A78-4B6A-A5D4-2CC848E8CC7D}" type="slidenum">
              <a:rPr lang="en-GB" smtClean="0">
                <a:solidFill>
                  <a:prstClr val="white"/>
                </a:solidFill>
              </a:rPr>
              <a:pPr defTabSz="914377">
                <a:defRPr/>
              </a:pPr>
              <a:t>‹Nº›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2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219456" y="5188550"/>
            <a:ext cx="8007594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32352"/>
              <a:buFont typeface="Twentieth Century"/>
              <a:buNone/>
            </a:pPr>
            <a:r>
              <a:rPr lang="en-US" sz="3777" dirty="0"/>
              <a:t>VENGAN A MÍ TODOS USTEDES QUE ESTÁN CANSADOS Y CARGADOS…Y YO LES DARÉ DESCANSO.</a:t>
            </a:r>
            <a:endParaRPr sz="3777" dirty="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Twentieth Century"/>
              <a:buNone/>
            </a:pP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8587325" y="4888275"/>
            <a:ext cx="32004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Mateo 11:28-30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99F4D-C470-32FD-200A-C3DB5C3F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Amazon.fr - Run Baby Run - Cruz, Nicky, Buckingham, Jamie - Livres">
            <a:extLst>
              <a:ext uri="{FF2B5EF4-FFF2-40B4-BE49-F238E27FC236}">
                <a16:creationId xmlns:a16="http://schemas.microsoft.com/office/drawing/2014/main" id="{F7248660-CD06-56A3-1984-DA0A8363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14" y="365125"/>
            <a:ext cx="1987551" cy="3168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5A69F70-6BE7-54D2-7278-7D8460A5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515" y="365126"/>
            <a:ext cx="1987551" cy="318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aperback Through Gates of Splendor Book">
            <a:extLst>
              <a:ext uri="{FF2B5EF4-FFF2-40B4-BE49-F238E27FC236}">
                <a16:creationId xmlns:a16="http://schemas.microsoft.com/office/drawing/2014/main" id="{CC14FB73-235A-4B99-8BF6-7D269B3C3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2938" y="375093"/>
            <a:ext cx="1860485" cy="318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sobel Kuhn: Dick, Lois Hoadley: 9780946616510: Amazon.com: Books">
            <a:extLst>
              <a:ext uri="{FF2B5EF4-FFF2-40B4-BE49-F238E27FC236}">
                <a16:creationId xmlns:a16="http://schemas.microsoft.com/office/drawing/2014/main" id="{27ABA4B1-5D44-508C-4DB2-93A465C7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8222" y="353330"/>
            <a:ext cx="2021665" cy="323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member Doulos | OM Ships International">
            <a:extLst>
              <a:ext uri="{FF2B5EF4-FFF2-40B4-BE49-F238E27FC236}">
                <a16:creationId xmlns:a16="http://schemas.microsoft.com/office/drawing/2014/main" id="{03F063AB-56E0-BCA9-1F1C-9B0C96694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115" y="3770230"/>
            <a:ext cx="10847772" cy="2881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y I Dared to Call Him Father Book Online at Low Prices in India | I Dared  to Call Him Father Reviews &amp; Ratings - Amazon.in">
            <a:extLst>
              <a:ext uri="{FF2B5EF4-FFF2-40B4-BE49-F238E27FC236}">
                <a16:creationId xmlns:a16="http://schemas.microsoft.com/office/drawing/2014/main" id="{889E181C-116D-BA4B-B1C1-7CAF05D8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176" y="375091"/>
            <a:ext cx="2051051" cy="3168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3. ¿QUÉ SUCEDE SI RESPONDEMOS AL LLAMADO?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892025" y="2225975"/>
            <a:ext cx="112386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742950" lvl="0" indent="-742950" algn="l" rtl="0">
              <a:spcBef>
                <a:spcPts val="1400"/>
              </a:spcBef>
              <a:spcAft>
                <a:spcPts val="0"/>
              </a:spcAft>
              <a:buSzPts val="3600"/>
              <a:buFont typeface="+mj-lt"/>
              <a:buAutoNum type="arabicPeriod"/>
            </a:pPr>
            <a:r>
              <a:rPr lang="en-US" b="1" dirty="0"/>
              <a:t>Descanso (v28)</a:t>
            </a:r>
          </a:p>
          <a:p>
            <a:pPr marL="742950" lvl="0" indent="-742950" algn="l" rtl="0">
              <a:spcBef>
                <a:spcPts val="1400"/>
              </a:spcBef>
              <a:spcAft>
                <a:spcPts val="0"/>
              </a:spcAft>
              <a:buSzPts val="3600"/>
              <a:buFont typeface="+mj-lt"/>
              <a:buAutoNum type="arabicPeriod"/>
            </a:pPr>
            <a:r>
              <a:rPr lang="en-US" b="1" dirty="0"/>
              <a:t>Descanso para </a:t>
            </a:r>
            <a:r>
              <a:rPr lang="en-US" b="1" dirty="0" err="1"/>
              <a:t>nuestras</a:t>
            </a:r>
            <a:r>
              <a:rPr lang="en-US" b="1" dirty="0"/>
              <a:t> almas (v29) – </a:t>
            </a:r>
            <a:r>
              <a:rPr lang="en-US" b="1" dirty="0" err="1"/>
              <a:t>Jeremías</a:t>
            </a:r>
            <a:r>
              <a:rPr lang="en-US" b="1" dirty="0"/>
              <a:t> 6:16</a:t>
            </a:r>
            <a:endParaRPr b="1" dirty="0"/>
          </a:p>
          <a:p>
            <a:pPr marL="742950" lvl="0" indent="-742950" algn="l" rtl="0">
              <a:spcBef>
                <a:spcPts val="1400"/>
              </a:spcBef>
              <a:spcAft>
                <a:spcPts val="0"/>
              </a:spcAft>
              <a:buSzPts val="36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Jesús es </a:t>
            </a:r>
            <a:r>
              <a:rPr lang="en-US" b="1" dirty="0" err="1">
                <a:solidFill>
                  <a:schemeClr val="tx1"/>
                </a:solidFill>
              </a:rPr>
              <a:t>manso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tiene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poder</a:t>
            </a:r>
            <a:r>
              <a:rPr lang="en-US" b="1" dirty="0">
                <a:solidFill>
                  <a:schemeClr val="tx1"/>
                </a:solidFill>
              </a:rPr>
              <a:t> bajo </a:t>
            </a:r>
            <a:r>
              <a:rPr lang="en-US" b="1" dirty="0" err="1">
                <a:solidFill>
                  <a:schemeClr val="tx1"/>
                </a:solidFill>
              </a:rPr>
              <a:t>completo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dominio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propio</a:t>
            </a:r>
            <a:r>
              <a:rPr lang="en-US" b="1" dirty="0">
                <a:solidFill>
                  <a:schemeClr val="tx1"/>
                </a:solidFill>
              </a:rPr>
              <a:t>) y </a:t>
            </a:r>
            <a:r>
              <a:rPr lang="en-US" b="1" dirty="0" err="1">
                <a:solidFill>
                  <a:schemeClr val="tx1"/>
                </a:solidFill>
              </a:rPr>
              <a:t>humilde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corazón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completa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dependencia</a:t>
            </a:r>
            <a:r>
              <a:rPr lang="en-US" b="1" dirty="0">
                <a:solidFill>
                  <a:schemeClr val="tx1"/>
                </a:solidFill>
              </a:rPr>
              <a:t> de Dios) </a:t>
            </a:r>
          </a:p>
          <a:p>
            <a:pPr marL="742950" lvl="0" indent="-742950" algn="l" rtl="0">
              <a:spcBef>
                <a:spcPts val="1400"/>
              </a:spcBef>
              <a:spcAft>
                <a:spcPts val="0"/>
              </a:spcAft>
              <a:buSzPts val="36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El </a:t>
            </a:r>
            <a:r>
              <a:rPr lang="en-US" b="1" dirty="0" err="1">
                <a:solidFill>
                  <a:schemeClr val="tx1"/>
                </a:solidFill>
              </a:rPr>
              <a:t>yugo</a:t>
            </a:r>
            <a:r>
              <a:rPr lang="en-US" b="1" dirty="0">
                <a:solidFill>
                  <a:schemeClr val="tx1"/>
                </a:solidFill>
              </a:rPr>
              <a:t> de Jesús es </a:t>
            </a:r>
            <a:r>
              <a:rPr lang="en-US" b="1" dirty="0" err="1">
                <a:solidFill>
                  <a:schemeClr val="tx1"/>
                </a:solidFill>
              </a:rPr>
              <a:t>fácil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adecuado</a:t>
            </a:r>
            <a:r>
              <a:rPr lang="en-US" b="1" dirty="0">
                <a:solidFill>
                  <a:schemeClr val="tx1"/>
                </a:solidFill>
              </a:rPr>
              <a:t>) y </a:t>
            </a:r>
            <a:r>
              <a:rPr lang="en-US" b="1" dirty="0" err="1">
                <a:solidFill>
                  <a:schemeClr val="tx1"/>
                </a:solidFill>
              </a:rPr>
              <a:t>su</a:t>
            </a:r>
            <a:r>
              <a:rPr lang="en-US" b="1" dirty="0">
                <a:solidFill>
                  <a:schemeClr val="tx1"/>
                </a:solidFill>
              </a:rPr>
              <a:t> carga </a:t>
            </a:r>
            <a:r>
              <a:rPr lang="en-US" b="1" dirty="0" err="1">
                <a:solidFill>
                  <a:schemeClr val="tx1"/>
                </a:solidFill>
              </a:rPr>
              <a:t>ligera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fácil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sobrellevar</a:t>
            </a:r>
            <a:r>
              <a:rPr lang="en-US" b="1" dirty="0">
                <a:solidFill>
                  <a:schemeClr val="tx1"/>
                </a:solidFill>
              </a:rPr>
              <a:t>) (v30) – </a:t>
            </a:r>
            <a:endParaRPr b="1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2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ACTIVIDAD</a:t>
            </a: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27647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627062" lvl="0" indent="-5670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4827" dirty="0" err="1"/>
              <a:t>En</a:t>
            </a:r>
            <a:r>
              <a:rPr lang="en-US" sz="4827" dirty="0"/>
              <a:t> </a:t>
            </a:r>
            <a:r>
              <a:rPr lang="en-US" sz="4827" dirty="0" err="1"/>
              <a:t>grupo</a:t>
            </a:r>
            <a:r>
              <a:rPr lang="en-US" sz="4827" dirty="0"/>
              <a:t>: Lean </a:t>
            </a:r>
            <a:r>
              <a:rPr lang="en-US" sz="4827" dirty="0" err="1"/>
              <a:t>el</a:t>
            </a:r>
            <a:r>
              <a:rPr lang="en-US" sz="4827" dirty="0"/>
              <a:t> </a:t>
            </a:r>
            <a:r>
              <a:rPr lang="en-US" sz="4827" dirty="0" err="1"/>
              <a:t>texto</a:t>
            </a:r>
            <a:r>
              <a:rPr lang="en-US" sz="4827" dirty="0"/>
              <a:t> dado y </a:t>
            </a:r>
            <a:r>
              <a:rPr lang="en-US" sz="4827" dirty="0" err="1"/>
              <a:t>escriban</a:t>
            </a:r>
            <a:r>
              <a:rPr lang="en-US" sz="4827" dirty="0"/>
              <a:t> lo que Jesús </a:t>
            </a:r>
            <a:r>
              <a:rPr lang="en-US" sz="4827" dirty="0" err="1"/>
              <a:t>quiere</a:t>
            </a:r>
            <a:r>
              <a:rPr lang="en-US" sz="4827" dirty="0"/>
              <a:t> </a:t>
            </a:r>
            <a:r>
              <a:rPr lang="en-US" sz="4827" dirty="0" err="1"/>
              <a:t>decir</a:t>
            </a:r>
            <a:r>
              <a:rPr lang="en-US" sz="4827" dirty="0"/>
              <a:t> con:</a:t>
            </a:r>
          </a:p>
          <a:p>
            <a:pPr marL="1445573" lvl="1" indent="-9144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4400" dirty="0" err="1"/>
              <a:t>Tomar</a:t>
            </a:r>
            <a:r>
              <a:rPr lang="en-US" sz="4400" dirty="0"/>
              <a:t> </a:t>
            </a:r>
            <a:r>
              <a:rPr lang="en-US" sz="4400" dirty="0" err="1"/>
              <a:t>Su</a:t>
            </a:r>
            <a:r>
              <a:rPr lang="en-US" sz="4400" dirty="0"/>
              <a:t> </a:t>
            </a:r>
            <a:r>
              <a:rPr lang="en-US" sz="4400" dirty="0" err="1"/>
              <a:t>yugo</a:t>
            </a:r>
            <a:r>
              <a:rPr lang="en-US" sz="4400" dirty="0"/>
              <a:t>, o</a:t>
            </a:r>
          </a:p>
          <a:p>
            <a:pPr marL="1371600" indent="-914400">
              <a:spcBef>
                <a:spcPts val="600"/>
              </a:spcBef>
              <a:buFont typeface="+mj-lt"/>
              <a:buAutoNum type="arabicPeriod"/>
            </a:pPr>
            <a:r>
              <a:rPr lang="en-US" sz="4800" dirty="0" err="1"/>
              <a:t>Aprender</a:t>
            </a:r>
            <a:r>
              <a:rPr lang="en-US" sz="4800" dirty="0"/>
              <a:t> de </a:t>
            </a:r>
            <a:r>
              <a:rPr lang="en-US" sz="4800" dirty="0" err="1"/>
              <a:t>Él</a:t>
            </a:r>
            <a:endParaRPr lang="en-US" sz="4300" dirty="0"/>
          </a:p>
          <a:p>
            <a:pPr marL="974402" lvl="0" indent="-914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-US" sz="4827" dirty="0" err="1"/>
              <a:t>Pongan</a:t>
            </a:r>
            <a:r>
              <a:rPr lang="en-US" sz="4827" dirty="0"/>
              <a:t> sus </a:t>
            </a:r>
            <a:r>
              <a:rPr lang="en-US" sz="4827" dirty="0" err="1"/>
              <a:t>notas</a:t>
            </a:r>
            <a:r>
              <a:rPr lang="en-US" sz="4827" dirty="0"/>
              <a:t> </a:t>
            </a:r>
            <a:r>
              <a:rPr lang="en-US" sz="4827" dirty="0" err="1"/>
              <a:t>en</a:t>
            </a:r>
            <a:r>
              <a:rPr lang="en-US" sz="4827" dirty="0"/>
              <a:t> la pared.</a:t>
            </a:r>
          </a:p>
          <a:p>
            <a:pPr marL="627062" lvl="0" indent="-5670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Twentieth Century"/>
              <a:buAutoNum type="arabicPeriod" startAt="2"/>
            </a:pPr>
            <a:r>
              <a:rPr lang="en-US" sz="4827" dirty="0"/>
              <a:t>Juntos, </a:t>
            </a:r>
            <a:r>
              <a:rPr lang="en-US" sz="4827" dirty="0" err="1"/>
              <a:t>agrupen</a:t>
            </a:r>
            <a:r>
              <a:rPr lang="en-US" sz="4827" dirty="0"/>
              <a:t> las </a:t>
            </a:r>
            <a:r>
              <a:rPr lang="en-US" sz="4827" dirty="0" err="1"/>
              <a:t>similares</a:t>
            </a:r>
            <a:r>
              <a:rPr lang="en-US" sz="4827" dirty="0"/>
              <a:t>.</a:t>
            </a:r>
          </a:p>
          <a:p>
            <a:pPr marL="6000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4827"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457200" lvl="0" indent="-38322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 "/>
            </a:pPr>
            <a:endParaRPr sz="4427" dirty="0"/>
          </a:p>
          <a:p>
            <a:pPr marL="265176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00" dirty="0"/>
          </a:p>
          <a:p>
            <a:pPr marL="741934" lvl="0" indent="-462533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None/>
            </a:pPr>
            <a:endParaRPr sz="4400" dirty="0"/>
          </a:p>
          <a:p>
            <a:pPr marL="173736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Conclusión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1024128" y="1898073"/>
            <a:ext cx="9976381" cy="459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91440" lvl="0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dirty="0"/>
              <a:t>Juan 4:34 - Jesús les </a:t>
            </a:r>
            <a:r>
              <a:rPr lang="en-US" dirty="0" err="1"/>
              <a:t>dijo</a:t>
            </a:r>
            <a:r>
              <a:rPr lang="en-US" dirty="0"/>
              <a:t>: “Mi comida es </a:t>
            </a:r>
            <a:r>
              <a:rPr lang="en-US" dirty="0" err="1">
                <a:highlight>
                  <a:srgbClr val="FFED25"/>
                </a:highlight>
              </a:rPr>
              <a:t>hacer</a:t>
            </a:r>
            <a:r>
              <a:rPr lang="en-US" dirty="0">
                <a:highlight>
                  <a:srgbClr val="FFED25"/>
                </a:highlight>
              </a:rPr>
              <a:t> la </a:t>
            </a:r>
            <a:r>
              <a:rPr lang="en-US" dirty="0" err="1">
                <a:highlight>
                  <a:srgbClr val="FFED25"/>
                </a:highlight>
              </a:rPr>
              <a:t>voluntad</a:t>
            </a:r>
            <a:r>
              <a:rPr lang="en-US" dirty="0">
                <a:highlight>
                  <a:srgbClr val="FFED25"/>
                </a:highlight>
              </a:rPr>
              <a:t> del que me </a:t>
            </a:r>
            <a:r>
              <a:rPr lang="en-US" dirty="0" err="1">
                <a:highlight>
                  <a:srgbClr val="FFED25"/>
                </a:highlight>
              </a:rPr>
              <a:t>envió</a:t>
            </a:r>
            <a:r>
              <a:rPr lang="en-US" dirty="0"/>
              <a:t> y </a:t>
            </a:r>
            <a:r>
              <a:rPr lang="en-US" dirty="0" err="1">
                <a:highlight>
                  <a:srgbClr val="FFED25"/>
                </a:highlight>
              </a:rPr>
              <a:t>llevar</a:t>
            </a:r>
            <a:r>
              <a:rPr lang="en-US" dirty="0">
                <a:highlight>
                  <a:srgbClr val="FFED25"/>
                </a:highlight>
              </a:rPr>
              <a:t> a </a:t>
            </a:r>
            <a:r>
              <a:rPr lang="en-US" dirty="0" err="1">
                <a:highlight>
                  <a:srgbClr val="FFED25"/>
                </a:highlight>
              </a:rPr>
              <a:t>cabo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su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obra</a:t>
            </a:r>
            <a:r>
              <a:rPr lang="en-US" dirty="0"/>
              <a:t>.</a:t>
            </a:r>
            <a:endParaRPr dirty="0"/>
          </a:p>
          <a:p>
            <a:pPr marL="91440" lvl="0" indent="-21145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dirty="0"/>
              <a:t>Juan 5:19 -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nada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>
                <a:highlight>
                  <a:srgbClr val="FFED25"/>
                </a:highlight>
              </a:rPr>
              <a:t>lo que </a:t>
            </a:r>
            <a:r>
              <a:rPr lang="en-US" dirty="0" err="1">
                <a:highlight>
                  <a:srgbClr val="FFED25"/>
                </a:highlight>
              </a:rPr>
              <a:t>ve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hacer</a:t>
            </a:r>
            <a:r>
              <a:rPr lang="en-US" dirty="0">
                <a:highlight>
                  <a:srgbClr val="FFED25"/>
                </a:highlight>
              </a:rPr>
              <a:t> al Padre</a:t>
            </a:r>
            <a:r>
              <a:rPr lang="en-US" dirty="0"/>
              <a:t>;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Padre,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 de </a:t>
            </a:r>
            <a:r>
              <a:rPr lang="en-US" dirty="0" err="1"/>
              <a:t>igual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.</a:t>
            </a:r>
            <a:endParaRPr dirty="0"/>
          </a:p>
          <a:p>
            <a:pPr marL="91440" lvl="0" indent="-21145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dirty="0"/>
              <a:t>Juan 5:30 - </a:t>
            </a:r>
            <a:r>
              <a:rPr lang="en-US" dirty="0" err="1">
                <a:highlight>
                  <a:srgbClr val="FFFF00"/>
                </a:highlight>
              </a:rPr>
              <a:t>Yo</a:t>
            </a:r>
            <a:r>
              <a:rPr lang="en-US" dirty="0">
                <a:highlight>
                  <a:srgbClr val="FFFF00"/>
                </a:highlight>
              </a:rPr>
              <a:t> no </a:t>
            </a:r>
            <a:r>
              <a:rPr lang="en-US" dirty="0" err="1">
                <a:highlight>
                  <a:srgbClr val="FFFF00"/>
                </a:highlight>
              </a:rPr>
              <a:t>puedo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hacer</a:t>
            </a:r>
            <a:r>
              <a:rPr lang="en-US" dirty="0">
                <a:highlight>
                  <a:srgbClr val="FFFF00"/>
                </a:highlight>
              </a:rPr>
              <a:t> nada </a:t>
            </a:r>
            <a:r>
              <a:rPr lang="en-US" dirty="0" err="1">
                <a:highlight>
                  <a:srgbClr val="FFFF00"/>
                </a:highlight>
              </a:rPr>
              <a:t>por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iniciativa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mía</a:t>
            </a:r>
            <a:r>
              <a:rPr lang="en-US" dirty="0">
                <a:highlight>
                  <a:srgbClr val="FFFF00"/>
                </a:highlight>
              </a:rPr>
              <a:t>;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oigo</a:t>
            </a:r>
            <a:r>
              <a:rPr lang="en-US" dirty="0"/>
              <a:t>, </a:t>
            </a:r>
            <a:r>
              <a:rPr lang="en-US" dirty="0" err="1"/>
              <a:t>juzgo</a:t>
            </a:r>
            <a:r>
              <a:rPr lang="en-US" dirty="0"/>
              <a:t>; y mi </a:t>
            </a:r>
            <a:r>
              <a:rPr lang="en-US" dirty="0" err="1"/>
              <a:t>juicio</a:t>
            </a:r>
            <a:r>
              <a:rPr lang="en-US" dirty="0"/>
              <a:t> es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no </a:t>
            </a:r>
            <a:r>
              <a:rPr lang="en-US" dirty="0" err="1"/>
              <a:t>busco</a:t>
            </a:r>
            <a:r>
              <a:rPr lang="en-US" dirty="0"/>
              <a:t> mi </a:t>
            </a:r>
            <a:r>
              <a:rPr lang="en-US" dirty="0" err="1"/>
              <a:t>voluntad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l</a:t>
            </a:r>
            <a:r>
              <a:rPr lang="en-US" dirty="0">
                <a:highlight>
                  <a:srgbClr val="FFED25"/>
                </a:highlight>
              </a:rPr>
              <a:t>a </a:t>
            </a:r>
            <a:r>
              <a:rPr lang="en-US" dirty="0" err="1">
                <a:highlight>
                  <a:srgbClr val="FFED25"/>
                </a:highlight>
              </a:rPr>
              <a:t>voluntad</a:t>
            </a:r>
            <a:r>
              <a:rPr lang="en-US" dirty="0">
                <a:highlight>
                  <a:srgbClr val="FFED25"/>
                </a:highlight>
              </a:rPr>
              <a:t> del que me </a:t>
            </a:r>
            <a:r>
              <a:rPr lang="en-US" dirty="0" err="1">
                <a:highlight>
                  <a:srgbClr val="FFED25"/>
                </a:highlight>
              </a:rPr>
              <a:t>envió</a:t>
            </a:r>
            <a:r>
              <a:rPr lang="en-US" dirty="0"/>
              <a:t>..</a:t>
            </a:r>
            <a:endParaRPr dirty="0"/>
          </a:p>
          <a:p>
            <a:pPr marL="91440" lvl="0" indent="-21145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dirty="0"/>
              <a:t>John 14:12 -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verdad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verdad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digo</a:t>
            </a:r>
            <a:r>
              <a:rPr lang="en-US" dirty="0"/>
              <a:t>: </a:t>
            </a:r>
            <a:r>
              <a:rPr lang="en-US" dirty="0" err="1">
                <a:highlight>
                  <a:srgbClr val="FFED25"/>
                </a:highlight>
              </a:rPr>
              <a:t>el</a:t>
            </a:r>
            <a:r>
              <a:rPr lang="en-US" dirty="0">
                <a:highlight>
                  <a:srgbClr val="FFED25"/>
                </a:highlight>
              </a:rPr>
              <a:t> que </a:t>
            </a:r>
            <a:r>
              <a:rPr lang="en-US" dirty="0" err="1">
                <a:highlight>
                  <a:srgbClr val="FFED25"/>
                </a:highlight>
              </a:rPr>
              <a:t>cree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en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Mí</a:t>
            </a:r>
            <a:r>
              <a:rPr lang="en-US" dirty="0">
                <a:highlight>
                  <a:srgbClr val="FFED25"/>
                </a:highlight>
              </a:rPr>
              <a:t>, las </a:t>
            </a:r>
            <a:r>
              <a:rPr lang="en-US" dirty="0" err="1">
                <a:highlight>
                  <a:srgbClr val="FFED25"/>
                </a:highlight>
              </a:rPr>
              <a:t>obras</a:t>
            </a:r>
            <a:r>
              <a:rPr lang="en-US" dirty="0">
                <a:highlight>
                  <a:srgbClr val="FFED25"/>
                </a:highlight>
              </a:rPr>
              <a:t> que </a:t>
            </a:r>
            <a:r>
              <a:rPr lang="en-US" dirty="0" err="1">
                <a:highlight>
                  <a:srgbClr val="FFED25"/>
                </a:highlight>
              </a:rPr>
              <a:t>Yo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hago</a:t>
            </a:r>
            <a:r>
              <a:rPr lang="en-US" dirty="0">
                <a:highlight>
                  <a:srgbClr val="FFED25"/>
                </a:highlight>
              </a:rPr>
              <a:t>, </a:t>
            </a:r>
            <a:r>
              <a:rPr lang="en-US" dirty="0" err="1">
                <a:highlight>
                  <a:srgbClr val="FFED25"/>
                </a:highlight>
              </a:rPr>
              <a:t>él</a:t>
            </a:r>
            <a:r>
              <a:rPr lang="en-US" dirty="0">
                <a:highlight>
                  <a:srgbClr val="FFED25"/>
                </a:highlight>
              </a:rPr>
              <a:t> las </a:t>
            </a:r>
            <a:r>
              <a:rPr lang="en-US" dirty="0" err="1">
                <a:highlight>
                  <a:srgbClr val="FFED25"/>
                </a:highlight>
              </a:rPr>
              <a:t>hará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también</a:t>
            </a:r>
            <a:r>
              <a:rPr lang="en-US" dirty="0">
                <a:highlight>
                  <a:srgbClr val="FFED25"/>
                </a:highlight>
              </a:rPr>
              <a:t>;</a:t>
            </a:r>
            <a:r>
              <a:rPr lang="en-US" dirty="0"/>
              <a:t> y </a:t>
            </a:r>
            <a:r>
              <a:rPr lang="en-US" dirty="0" err="1"/>
              <a:t>aun</a:t>
            </a:r>
            <a:r>
              <a:rPr lang="en-US" dirty="0"/>
              <a:t> </a:t>
            </a:r>
            <a:r>
              <a:rPr lang="en-US" dirty="0" err="1">
                <a:highlight>
                  <a:srgbClr val="00FF00"/>
                </a:highlight>
              </a:rPr>
              <a:t>mayores</a:t>
            </a:r>
            <a:r>
              <a:rPr lang="en-US" dirty="0">
                <a:highlight>
                  <a:srgbClr val="00FF00"/>
                </a:highlight>
              </a:rPr>
              <a:t> que </a:t>
            </a:r>
            <a:r>
              <a:rPr lang="en-US" dirty="0" err="1">
                <a:highlight>
                  <a:srgbClr val="00FF00"/>
                </a:highlight>
              </a:rPr>
              <a:t>éstas</a:t>
            </a:r>
            <a:r>
              <a:rPr lang="en-US" dirty="0"/>
              <a:t> </a:t>
            </a:r>
            <a:r>
              <a:rPr lang="en-US" dirty="0" err="1"/>
              <a:t>hará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voy</a:t>
            </a:r>
            <a:r>
              <a:rPr lang="en-US" dirty="0"/>
              <a:t> al Padre.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8C9BDB-8A4B-4A27-8B26-A6DFE6CC0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12" y="2579397"/>
            <a:ext cx="6119547" cy="37060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D26648-E255-4D44-ADD7-65F03396D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24"/>
          <a:stretch/>
        </p:blipFill>
        <p:spPr>
          <a:xfrm>
            <a:off x="6115258" y="297632"/>
            <a:ext cx="6083346" cy="3872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3A353-63F6-401C-A753-03CA015A9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593"/>
          <a:stretch/>
        </p:blipFill>
        <p:spPr>
          <a:xfrm>
            <a:off x="6093450" y="3190005"/>
            <a:ext cx="6096055" cy="3095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D2130-7769-40A8-A527-A54D5D9003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32"/>
          <a:stretch/>
        </p:blipFill>
        <p:spPr>
          <a:xfrm>
            <a:off x="28897" y="297632"/>
            <a:ext cx="6083346" cy="2893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CEA69B-6A04-4084-B1EC-A7A0740513E1}"/>
              </a:ext>
            </a:extLst>
          </p:cNvPr>
          <p:cNvSpPr/>
          <p:nvPr/>
        </p:nvSpPr>
        <p:spPr>
          <a:xfrm>
            <a:off x="824073" y="4140425"/>
            <a:ext cx="4772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3.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Dios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esta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“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coordinando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 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cambio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mundial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envío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de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misiones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3F0BC-A15C-4BA0-8B8D-EC3B60254C92}"/>
              </a:ext>
            </a:extLst>
          </p:cNvPr>
          <p:cNvSpPr/>
          <p:nvPr/>
        </p:nvSpPr>
        <p:spPr>
          <a:xfrm>
            <a:off x="113829" y="1173106"/>
            <a:ext cx="58944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1.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La "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iglesia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 ahora es verdaderamente "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global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una iglesia nacional en (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casi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)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cada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nación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CF7A2D-A886-4E50-A66B-6BD87E157382}"/>
              </a:ext>
            </a:extLst>
          </p:cNvPr>
          <p:cNvSpPr/>
          <p:nvPr/>
        </p:nvSpPr>
        <p:spPr>
          <a:xfrm>
            <a:off x="6552971" y="4069514"/>
            <a:ext cx="5292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4.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2/3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partes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del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mundo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todavía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no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conoce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a Jesús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9BB19-F33E-4CC3-AC78-C7EAA2C709FC}"/>
              </a:ext>
            </a:extLst>
          </p:cNvPr>
          <p:cNvSpPr/>
          <p:nvPr/>
        </p:nvSpPr>
        <p:spPr>
          <a:xfrm>
            <a:off x="6183460" y="1093969"/>
            <a:ext cx="5879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2.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Misión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Ahora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es verdaderamente "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global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”: la gente está siendo “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enviado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 de "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nación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 a "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nación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"...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B403E-11E8-4EC8-A664-45D23D770BD1}"/>
              </a:ext>
            </a:extLst>
          </p:cNvPr>
          <p:cNvSpPr/>
          <p:nvPr/>
        </p:nvSpPr>
        <p:spPr>
          <a:xfrm>
            <a:off x="996265" y="5975593"/>
            <a:ext cx="10206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…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Cómo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vas a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participar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Tú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en  la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Misión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 de Dios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34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Vector | Tired employee exhausted ...">
            <a:extLst>
              <a:ext uri="{FF2B5EF4-FFF2-40B4-BE49-F238E27FC236}">
                <a16:creationId xmlns:a16="http://schemas.microsoft.com/office/drawing/2014/main" id="{2B454188-C9CB-52E8-C84E-A1E07CE7F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/>
          <a:stretch/>
        </p:blipFill>
        <p:spPr bwMode="auto">
          <a:xfrm>
            <a:off x="8562109" y="2120975"/>
            <a:ext cx="3352407" cy="37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49FCA7-3CED-4B90-5D66-72E4157F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46" y="2115981"/>
            <a:ext cx="2510441" cy="3130550"/>
          </a:xfrm>
          <a:prstGeom prst="rect">
            <a:avLst/>
          </a:prstGeom>
        </p:spPr>
      </p:pic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595137" y="621275"/>
            <a:ext cx="11226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¿CÓMO HAS VENIDO ESTA NOCHE?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91440" lvl="0" indent="-279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 "/>
            </a:pPr>
            <a:r>
              <a:rPr lang="en-US" sz="4400" dirty="0"/>
              <a:t>¿</a:t>
            </a:r>
            <a:r>
              <a:rPr lang="en-US" sz="4400" dirty="0" err="1"/>
              <a:t>Emocionado</a:t>
            </a:r>
            <a:r>
              <a:rPr lang="en-US" sz="4400" dirty="0"/>
              <a:t> y </a:t>
            </a:r>
            <a:r>
              <a:rPr lang="en-US" sz="4400" dirty="0" err="1"/>
              <a:t>expectante</a:t>
            </a:r>
            <a:r>
              <a:rPr lang="en-US" sz="4400" dirty="0"/>
              <a:t>?</a:t>
            </a:r>
            <a:endParaRPr dirty="0"/>
          </a:p>
          <a:p>
            <a:pPr marL="91440" lvl="0" indent="-2794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Char char=" "/>
            </a:pPr>
            <a:r>
              <a:rPr lang="en-US" sz="4400" dirty="0"/>
              <a:t>O </a:t>
            </a:r>
            <a:endParaRPr dirty="0"/>
          </a:p>
          <a:p>
            <a:pPr marL="91440" lvl="0" indent="-2794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Char char=" "/>
            </a:pPr>
            <a:r>
              <a:rPr lang="en-US" sz="4400" dirty="0"/>
              <a:t>¿</a:t>
            </a:r>
            <a:r>
              <a:rPr lang="en-US" sz="4400" dirty="0" err="1"/>
              <a:t>Cansado</a:t>
            </a:r>
            <a:r>
              <a:rPr lang="en-US" sz="4400" dirty="0"/>
              <a:t> y </a:t>
            </a:r>
            <a:r>
              <a:rPr lang="en-US" sz="4400" dirty="0" err="1"/>
              <a:t>cargado</a:t>
            </a:r>
            <a:r>
              <a:rPr lang="en-US" sz="4400" dirty="0"/>
              <a:t>?</a:t>
            </a:r>
            <a:endParaRPr sz="4400" dirty="0"/>
          </a:p>
          <a:p>
            <a:pPr marL="91440" lvl="0" indent="-2794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Char char=" "/>
            </a:pPr>
            <a:endParaRPr sz="4400" dirty="0"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None/>
            </a:pPr>
            <a:endParaRPr sz="4400" dirty="0"/>
          </a:p>
          <a:p>
            <a:pPr marL="91440" lvl="0" indent="-279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Char char=" "/>
            </a:pPr>
            <a:r>
              <a:rPr lang="en-US" sz="4400" b="1" dirty="0" err="1"/>
              <a:t>Leamos</a:t>
            </a:r>
            <a:r>
              <a:rPr lang="en-US" sz="4400" b="1" dirty="0"/>
              <a:t>: Mateo 11:28-30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ctura del santo evangelio según san Mateo 11,28-30 - Arquidiócesis de Cali">
            <a:extLst>
              <a:ext uri="{FF2B5EF4-FFF2-40B4-BE49-F238E27FC236}">
                <a16:creationId xmlns:a16="http://schemas.microsoft.com/office/drawing/2014/main" id="{797A2261-A819-FFEE-9F61-58DDD4AC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4491" y="-1213658"/>
            <a:ext cx="14349615" cy="80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3740721" y="251104"/>
            <a:ext cx="8013469" cy="156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>
                <a:effectLst>
                  <a:glow rad="152400">
                    <a:schemeClr val="bg1"/>
                  </a:glow>
                </a:effectLst>
              </a:rPr>
              <a:t>1. ¿A QUIÉN ESTÁ LLAMANDO JESÚS? </a:t>
            </a:r>
            <a:endParaRPr dirty="0"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3740721" y="1928553"/>
            <a:ext cx="8046779" cy="492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91440" lvl="0" indent="-21145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Vengan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a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Mí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…</a:t>
            </a:r>
            <a:endParaRPr b="1" dirty="0">
              <a:effectLst>
                <a:glow rad="152400">
                  <a:schemeClr val="bg1"/>
                </a:glow>
              </a:effectLst>
            </a:endParaRPr>
          </a:p>
          <a:p>
            <a:pPr marL="91440" lvl="0" indent="-21145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endParaRPr sz="1500" b="1" dirty="0">
              <a:effectLst>
                <a:glow rad="152400">
                  <a:schemeClr val="bg1"/>
                </a:glow>
              </a:effectLst>
            </a:endParaRPr>
          </a:p>
          <a:p>
            <a:pPr marL="742950" lvl="0" indent="-725805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Todos</a:t>
            </a:r>
            <a:endParaRPr b="1" dirty="0">
              <a:effectLst>
                <a:glow rad="152400">
                  <a:schemeClr val="bg1"/>
                </a:glow>
              </a:effectLst>
            </a:endParaRPr>
          </a:p>
          <a:p>
            <a:pPr marL="742950" lvl="0" indent="-725805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Los que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están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cansados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y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trabajan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— hasta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el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agotamiento</a:t>
            </a:r>
            <a:endParaRPr b="1" dirty="0">
              <a:effectLst>
                <a:glow rad="152400">
                  <a:schemeClr val="bg1"/>
                </a:glow>
              </a:effectLst>
            </a:endParaRPr>
          </a:p>
          <a:p>
            <a:pPr marL="742950" lvl="0" indent="-725805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Cargados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–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agobiados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por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los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requisitos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de la Ley y la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tradición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, y la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conciencia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del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pecado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(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ejemplos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del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capítulo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12)</a:t>
            </a:r>
            <a:endParaRPr b="1" dirty="0">
              <a:effectLst>
                <a:glow rad="152400">
                  <a:schemeClr val="bg1"/>
                </a:glow>
              </a:effectLst>
            </a:endParaRPr>
          </a:p>
          <a:p>
            <a:pPr marL="742950" lvl="0" indent="-725805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¿Han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perdido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el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primer amor? </a:t>
            </a:r>
            <a:r>
              <a:rPr lang="en-US" b="1" dirty="0" err="1">
                <a:effectLst>
                  <a:glow rad="152400">
                    <a:schemeClr val="bg1"/>
                  </a:glow>
                </a:effectLst>
              </a:rPr>
              <a:t>Apocalipsis</a:t>
            </a:r>
            <a:r>
              <a:rPr lang="en-US" b="1" dirty="0">
                <a:effectLst>
                  <a:glow rad="152400">
                    <a:schemeClr val="bg1"/>
                  </a:glow>
                </a:effectLst>
              </a:rPr>
              <a:t> 2:3-4</a:t>
            </a:r>
            <a:endParaRPr b="1" dirty="0">
              <a:effectLst>
                <a:glow rad="152400">
                  <a:schemeClr val="bg1"/>
                </a:glow>
              </a:effectLst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2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ACTIVIDAD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804700" y="2286000"/>
            <a:ext cx="10495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93725" lvl="0" indent="-593725" algn="l" rtl="0">
              <a:spcBef>
                <a:spcPts val="1400"/>
              </a:spcBef>
              <a:spcAft>
                <a:spcPts val="0"/>
              </a:spcAft>
              <a:buSzPts val="3600"/>
              <a:buFont typeface="+mj-lt"/>
              <a:buAutoNum type="arabicPeriod"/>
            </a:pPr>
            <a:r>
              <a:rPr lang="en-US" sz="4000" b="1" dirty="0" err="1"/>
              <a:t>Escriban</a:t>
            </a:r>
            <a:r>
              <a:rPr lang="en-US" sz="4000" b="1" dirty="0"/>
              <a:t> </a:t>
            </a:r>
            <a:r>
              <a:rPr lang="en-US" sz="4000" b="1" dirty="0" err="1"/>
              <a:t>todas</a:t>
            </a:r>
            <a:r>
              <a:rPr lang="en-US" sz="4000" b="1" dirty="0"/>
              <a:t> </a:t>
            </a:r>
            <a:r>
              <a:rPr lang="en-US" sz="4000" b="1" dirty="0" err="1"/>
              <a:t>tus</a:t>
            </a:r>
            <a:r>
              <a:rPr lang="en-US" sz="4000" b="1" dirty="0"/>
              <a:t> cargas </a:t>
            </a:r>
            <a:r>
              <a:rPr lang="en-US" sz="4000" b="1" dirty="0" err="1"/>
              <a:t>en</a:t>
            </a:r>
            <a:r>
              <a:rPr lang="en-US" sz="4000" b="1" dirty="0"/>
              <a:t> las </a:t>
            </a:r>
            <a:r>
              <a:rPr lang="en-US" sz="4000" b="1" dirty="0" err="1"/>
              <a:t>notas</a:t>
            </a:r>
            <a:r>
              <a:rPr lang="en-US" sz="4000" b="1" dirty="0"/>
              <a:t> </a:t>
            </a:r>
            <a:r>
              <a:rPr lang="en-US" sz="4000" b="1" dirty="0" err="1"/>
              <a:t>adhesivas</a:t>
            </a:r>
            <a:r>
              <a:rPr lang="en-US" sz="4000" b="1" dirty="0"/>
              <a:t>. Una nota </a:t>
            </a:r>
            <a:r>
              <a:rPr lang="en-US" sz="4000" b="1" dirty="0" err="1"/>
              <a:t>por</a:t>
            </a:r>
            <a:r>
              <a:rPr lang="en-US" sz="4000" b="1" dirty="0"/>
              <a:t> </a:t>
            </a:r>
            <a:r>
              <a:rPr lang="en-US" sz="4000" b="1" dirty="0" err="1"/>
              <a:t>cada</a:t>
            </a:r>
            <a:r>
              <a:rPr lang="en-US" sz="4000" b="1" dirty="0"/>
              <a:t> carga. Usen </a:t>
            </a:r>
            <a:r>
              <a:rPr lang="en-US" sz="4000" b="1" dirty="0" err="1"/>
              <a:t>tantas</a:t>
            </a:r>
            <a:r>
              <a:rPr lang="en-US" sz="4000" b="1" dirty="0"/>
              <a:t> </a:t>
            </a:r>
            <a:r>
              <a:rPr lang="en-US" sz="4000" b="1" dirty="0" err="1"/>
              <a:t>como</a:t>
            </a:r>
            <a:r>
              <a:rPr lang="en-US" sz="4000" b="1" dirty="0"/>
              <a:t> </a:t>
            </a:r>
            <a:r>
              <a:rPr lang="en-US" sz="4000" b="1" dirty="0" err="1"/>
              <a:t>necesiten</a:t>
            </a:r>
            <a:r>
              <a:rPr lang="en-US" sz="4000" b="1" dirty="0"/>
              <a:t>.</a:t>
            </a:r>
            <a:endParaRPr sz="4000" b="1" dirty="0"/>
          </a:p>
          <a:p>
            <a:pPr marL="593725" lvl="0" indent="-593725" algn="l" rtl="0">
              <a:spcBef>
                <a:spcPts val="1400"/>
              </a:spcBef>
              <a:spcAft>
                <a:spcPts val="0"/>
              </a:spcAft>
              <a:buSzPts val="3600"/>
              <a:buFont typeface="+mj-lt"/>
              <a:buAutoNum type="arabicPeriod"/>
            </a:pPr>
            <a:r>
              <a:rPr lang="en-US" sz="4000" b="1" dirty="0" err="1"/>
              <a:t>En</a:t>
            </a:r>
            <a:r>
              <a:rPr lang="en-US" sz="4000" b="1" dirty="0"/>
              <a:t> </a:t>
            </a:r>
            <a:r>
              <a:rPr lang="en-US" sz="4000" b="1" dirty="0" err="1"/>
              <a:t>grupos</a:t>
            </a:r>
            <a:r>
              <a:rPr lang="en-US" sz="4000" b="1" dirty="0"/>
              <a:t> de 3, </a:t>
            </a:r>
            <a:r>
              <a:rPr lang="en-US" sz="4000" b="1" dirty="0" err="1"/>
              <a:t>compartan</a:t>
            </a:r>
            <a:r>
              <a:rPr lang="en-US" sz="4000" b="1" dirty="0"/>
              <a:t> lo que </a:t>
            </a:r>
            <a:r>
              <a:rPr lang="en-US" sz="4000" b="1" dirty="0" err="1"/>
              <a:t>puedan</a:t>
            </a:r>
            <a:r>
              <a:rPr lang="en-US" sz="4000" b="1" dirty="0"/>
              <a:t> y </a:t>
            </a:r>
            <a:r>
              <a:rPr lang="en-US" sz="4000" b="1" dirty="0" err="1"/>
              <a:t>acudan</a:t>
            </a:r>
            <a:r>
              <a:rPr lang="en-US" sz="4000" b="1" dirty="0"/>
              <a:t> a Jesús </a:t>
            </a:r>
            <a:r>
              <a:rPr lang="en-US" sz="4000" b="1" dirty="0" err="1"/>
              <a:t>unos</a:t>
            </a:r>
            <a:r>
              <a:rPr lang="en-US" sz="4000" b="1" dirty="0"/>
              <a:t> </a:t>
            </a:r>
            <a:r>
              <a:rPr lang="en-US" sz="4000" b="1" dirty="0" err="1"/>
              <a:t>por</a:t>
            </a:r>
            <a:r>
              <a:rPr lang="en-US" sz="4000" b="1" dirty="0"/>
              <a:t> </a:t>
            </a:r>
            <a:r>
              <a:rPr lang="en-US" sz="4000" b="1" dirty="0" err="1"/>
              <a:t>otros</a:t>
            </a:r>
            <a:r>
              <a:rPr lang="en-US" sz="4000" b="1" dirty="0"/>
              <a:t> para que las cargas </a:t>
            </a:r>
            <a:r>
              <a:rPr lang="en-US" sz="4000" b="1" dirty="0" err="1"/>
              <a:t>sean</a:t>
            </a:r>
            <a:r>
              <a:rPr lang="en-US" sz="4000" b="1" dirty="0"/>
              <a:t> </a:t>
            </a:r>
            <a:r>
              <a:rPr lang="en-US" sz="4000" b="1" dirty="0" err="1"/>
              <a:t>aliviadas</a:t>
            </a:r>
            <a:r>
              <a:rPr lang="en-US" sz="4000" b="1" dirty="0"/>
              <a:t>.</a:t>
            </a:r>
            <a:endParaRPr sz="4000" b="1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916053" y="89446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2. ¿CUÁL ES EL LLAMADO?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744650" y="2286000"/>
            <a:ext cx="11253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742950" lvl="0" indent="-7258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dirty="0" err="1"/>
              <a:t>Vengan</a:t>
            </a:r>
            <a:r>
              <a:rPr lang="en-US" dirty="0"/>
              <a:t> a </a:t>
            </a:r>
            <a:r>
              <a:rPr lang="en-US" dirty="0" err="1"/>
              <a:t>Mí</a:t>
            </a:r>
            <a:r>
              <a:rPr lang="en-US" dirty="0"/>
              <a:t> – a Jesús primero, antes que al </a:t>
            </a:r>
            <a:r>
              <a:rPr lang="en-US" dirty="0" err="1">
                <a:solidFill>
                  <a:schemeClr val="tx1"/>
                </a:solidFill>
              </a:rPr>
              <a:t>asesoramiento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consejería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/>
              <a:t>la </a:t>
            </a:r>
            <a:r>
              <a:rPr lang="en-US" dirty="0" err="1"/>
              <a:t>terapia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pastoral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Este fin de </a:t>
            </a:r>
            <a:r>
              <a:rPr lang="en-US" dirty="0" err="1"/>
              <a:t>semana</a:t>
            </a:r>
            <a:r>
              <a:rPr lang="en-US" dirty="0"/>
              <a:t> es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volver</a:t>
            </a:r>
            <a:r>
              <a:rPr lang="en-US" dirty="0"/>
              <a:t> a Jesús</a:t>
            </a:r>
            <a:endParaRPr dirty="0"/>
          </a:p>
          <a:p>
            <a:pPr marL="742950" lvl="0" indent="-72580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dirty="0"/>
              <a:t>Tomen mi </a:t>
            </a:r>
            <a:r>
              <a:rPr lang="en-US" dirty="0" err="1"/>
              <a:t>yugo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26" name="Google Shape;126;p6" descr="Take my yoke upon yo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863" y="0"/>
            <a:ext cx="10582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916053" y="89446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2. ¿CUÁL ES EL LLAMADO?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744650" y="2286000"/>
            <a:ext cx="11253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742950" lvl="0" indent="-7258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dirty="0" err="1"/>
              <a:t>Vengan</a:t>
            </a:r>
            <a:r>
              <a:rPr lang="en-US" dirty="0"/>
              <a:t> a </a:t>
            </a:r>
            <a:r>
              <a:rPr lang="en-US" dirty="0" err="1"/>
              <a:t>Mí</a:t>
            </a:r>
            <a:r>
              <a:rPr lang="en-US" dirty="0"/>
              <a:t> – a Jesús primero, antes que al </a:t>
            </a:r>
            <a:r>
              <a:rPr lang="en-US" dirty="0" err="1">
                <a:solidFill>
                  <a:schemeClr val="tx1"/>
                </a:solidFill>
              </a:rPr>
              <a:t>asesoramiento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consejería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/>
              <a:t>la </a:t>
            </a:r>
            <a:r>
              <a:rPr lang="en-US" dirty="0" err="1"/>
              <a:t>terapia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pastoral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Este fin de </a:t>
            </a:r>
            <a:r>
              <a:rPr lang="en-US" dirty="0" err="1"/>
              <a:t>semana</a:t>
            </a:r>
            <a:r>
              <a:rPr lang="en-US" dirty="0"/>
              <a:t> es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volver</a:t>
            </a:r>
            <a:r>
              <a:rPr lang="en-US" dirty="0"/>
              <a:t> a Jesús</a:t>
            </a:r>
            <a:endParaRPr dirty="0"/>
          </a:p>
          <a:p>
            <a:pPr marL="742950" lvl="0" indent="-72580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dirty="0"/>
              <a:t>Tomen mi </a:t>
            </a:r>
            <a:r>
              <a:rPr lang="en-US" dirty="0" err="1"/>
              <a:t>yugo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Llamado</a:t>
            </a:r>
            <a:r>
              <a:rPr lang="en-US" dirty="0"/>
              <a:t> a </a:t>
            </a:r>
            <a:r>
              <a:rPr lang="en-US" dirty="0" err="1">
                <a:highlight>
                  <a:srgbClr val="FFED25"/>
                </a:highlight>
              </a:rPr>
              <a:t>unirse</a:t>
            </a:r>
            <a:r>
              <a:rPr lang="en-US" dirty="0">
                <a:highlight>
                  <a:srgbClr val="FFED25"/>
                </a:highlight>
              </a:rPr>
              <a:t> a la </a:t>
            </a:r>
            <a:r>
              <a:rPr lang="en-US" dirty="0" err="1">
                <a:highlight>
                  <a:srgbClr val="FFED25"/>
                </a:highlight>
              </a:rPr>
              <a:t>obra</a:t>
            </a:r>
            <a:r>
              <a:rPr lang="en-US" dirty="0">
                <a:highlight>
                  <a:srgbClr val="FFED25"/>
                </a:highlight>
              </a:rPr>
              <a:t> de Jesús </a:t>
            </a:r>
            <a:endParaRPr dirty="0">
              <a:highlight>
                <a:srgbClr val="FFED25"/>
              </a:highlight>
            </a:endParaRPr>
          </a:p>
          <a:p>
            <a:pPr marL="742950" lvl="0" indent="-72580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dirty="0" err="1"/>
              <a:t>Aprendan</a:t>
            </a:r>
            <a:r>
              <a:rPr lang="en-US" dirty="0"/>
              <a:t> de </a:t>
            </a:r>
            <a:r>
              <a:rPr lang="en-US" dirty="0" err="1"/>
              <a:t>mí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Llamado</a:t>
            </a:r>
            <a:r>
              <a:rPr lang="en-US" dirty="0"/>
              <a:t> al </a:t>
            </a:r>
            <a:r>
              <a:rPr lang="en-US" dirty="0" err="1">
                <a:highlight>
                  <a:srgbClr val="FFED25"/>
                </a:highlight>
              </a:rPr>
              <a:t>discipulado</a:t>
            </a:r>
            <a:r>
              <a:rPr lang="en-US" dirty="0"/>
              <a:t> - </a:t>
            </a:r>
            <a:r>
              <a:rPr lang="en-US" dirty="0" err="1">
                <a:highlight>
                  <a:srgbClr val="FFED25"/>
                </a:highlight>
              </a:rPr>
              <a:t>aprender</a:t>
            </a:r>
            <a:r>
              <a:rPr lang="en-US" dirty="0">
                <a:highlight>
                  <a:srgbClr val="FFED25"/>
                </a:highlight>
              </a:rPr>
              <a:t> a </a:t>
            </a:r>
            <a:r>
              <a:rPr lang="en-US" dirty="0" err="1">
                <a:highlight>
                  <a:srgbClr val="FFED25"/>
                </a:highlight>
              </a:rPr>
              <a:t>obedecer</a:t>
            </a:r>
            <a:r>
              <a:rPr lang="en-US" dirty="0">
                <a:highlight>
                  <a:srgbClr val="FFED25"/>
                </a:highlight>
              </a:rPr>
              <a:t> de la </a:t>
            </a:r>
            <a:r>
              <a:rPr lang="en-US" dirty="0" err="1">
                <a:highlight>
                  <a:srgbClr val="FFED25"/>
                </a:highlight>
              </a:rPr>
              <a:t>enseñanza</a:t>
            </a:r>
            <a:r>
              <a:rPr lang="en-US" dirty="0">
                <a:highlight>
                  <a:srgbClr val="FFED25"/>
                </a:highlight>
              </a:rPr>
              <a:t> y </a:t>
            </a:r>
            <a:r>
              <a:rPr lang="en-US" dirty="0" err="1">
                <a:highlight>
                  <a:srgbClr val="FFED25"/>
                </a:highlight>
              </a:rPr>
              <a:t>el</a:t>
            </a:r>
            <a:r>
              <a:rPr lang="en-US" dirty="0">
                <a:highlight>
                  <a:srgbClr val="FFED25"/>
                </a:highlight>
              </a:rPr>
              <a:t> </a:t>
            </a:r>
            <a:r>
              <a:rPr lang="en-US" dirty="0" err="1">
                <a:highlight>
                  <a:srgbClr val="FFED25"/>
                </a:highlight>
              </a:rPr>
              <a:t>ejemplo</a:t>
            </a:r>
            <a:endParaRPr dirty="0">
              <a:highlight>
                <a:srgbClr val="FFED25"/>
              </a:highlight>
            </a:endParaRPr>
          </a:p>
          <a:p>
            <a:pPr marL="7429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6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26955"/>
            <a:ext cx="12192000" cy="69997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AD5A3-FC91-29E7-C974-B438DF7F6277}"/>
              </a:ext>
            </a:extLst>
          </p:cNvPr>
          <p:cNvSpPr txBox="1"/>
          <p:nvPr/>
        </p:nvSpPr>
        <p:spPr>
          <a:xfrm>
            <a:off x="4103458" y="2857061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58.7%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506ED-C3AC-4B3E-9CE1-8AFBB4A4BFF0}"/>
              </a:ext>
            </a:extLst>
          </p:cNvPr>
          <p:cNvSpPr txBox="1"/>
          <p:nvPr/>
        </p:nvSpPr>
        <p:spPr>
          <a:xfrm>
            <a:off x="10061130" y="2974393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25.56%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97DE1-ED39-490D-A2B0-9B9A07D6100A}"/>
              </a:ext>
            </a:extLst>
          </p:cNvPr>
          <p:cNvSpPr txBox="1"/>
          <p:nvPr/>
        </p:nvSpPr>
        <p:spPr>
          <a:xfrm>
            <a:off x="4195632" y="6223533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6.73%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531AF-4616-83A6-B4FF-C664D5585784}"/>
              </a:ext>
            </a:extLst>
          </p:cNvPr>
          <p:cNvSpPr txBox="1"/>
          <p:nvPr/>
        </p:nvSpPr>
        <p:spPr>
          <a:xfrm>
            <a:off x="10283647" y="6127259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10.1%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973D81-28BD-3B7E-E98D-3DA2378FC9AE}"/>
              </a:ext>
            </a:extLst>
          </p:cNvPr>
          <p:cNvSpPr/>
          <p:nvPr/>
        </p:nvSpPr>
        <p:spPr>
          <a:xfrm>
            <a:off x="5780240" y="2760377"/>
            <a:ext cx="6411760" cy="901650"/>
          </a:xfrm>
          <a:prstGeom prst="ellipse">
            <a:avLst/>
          </a:prstGeom>
          <a:noFill/>
          <a:ln w="635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>
              <a:defRPr/>
            </a:pPr>
            <a:endParaRPr lang="en-US" sz="3500">
              <a:solidFill>
                <a:srgbClr val="FFFFFF"/>
              </a:solidFill>
              <a:latin typeface="DIN Alternate Bold"/>
              <a:ea typeface="DIN Alternate Bold"/>
              <a:cs typeface="DIN Alternate Bold"/>
              <a:sym typeface="DIN Alternate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13C-DF37-A106-65CC-0DE96E2D54FB}"/>
              </a:ext>
            </a:extLst>
          </p:cNvPr>
          <p:cNvSpPr txBox="1"/>
          <p:nvPr/>
        </p:nvSpPr>
        <p:spPr>
          <a:xfrm>
            <a:off x="4565373" y="132522"/>
            <a:ext cx="121486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Malay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D94E7-2FFA-5DFB-6A65-3F537FCBB243}"/>
              </a:ext>
            </a:extLst>
          </p:cNvPr>
          <p:cNvSpPr txBox="1"/>
          <p:nvPr/>
        </p:nvSpPr>
        <p:spPr>
          <a:xfrm>
            <a:off x="6255026" y="132522"/>
            <a:ext cx="155050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Chinese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766B0-79F8-6901-B63F-30B0FAEF4EB0}"/>
              </a:ext>
            </a:extLst>
          </p:cNvPr>
          <p:cNvSpPr txBox="1"/>
          <p:nvPr/>
        </p:nvSpPr>
        <p:spPr>
          <a:xfrm>
            <a:off x="4664765" y="3546659"/>
            <a:ext cx="125538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Indian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657AD-92A0-7A73-3037-87E585B54C4E}"/>
              </a:ext>
            </a:extLst>
          </p:cNvPr>
          <p:cNvSpPr txBox="1"/>
          <p:nvPr/>
        </p:nvSpPr>
        <p:spPr>
          <a:xfrm>
            <a:off x="6341547" y="3551743"/>
            <a:ext cx="186817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Indigenous</a:t>
            </a:r>
          </a:p>
        </p:txBody>
      </p:sp>
    </p:spTree>
    <p:extLst>
      <p:ext uri="{BB962C8B-B14F-4D97-AF65-F5344CB8AC3E}">
        <p14:creationId xmlns:p14="http://schemas.microsoft.com/office/powerpoint/2010/main" val="28755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55"/>
            <a:ext cx="12192000" cy="68705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93612A-84A8-C434-5F67-7521E9F91569}"/>
              </a:ext>
            </a:extLst>
          </p:cNvPr>
          <p:cNvSpPr txBox="1"/>
          <p:nvPr/>
        </p:nvSpPr>
        <p:spPr>
          <a:xfrm>
            <a:off x="4364171" y="2930804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63.5%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8CD2C-AC64-0624-73C4-007E988D35F3}"/>
              </a:ext>
            </a:extLst>
          </p:cNvPr>
          <p:cNvSpPr txBox="1"/>
          <p:nvPr/>
        </p:nvSpPr>
        <p:spPr>
          <a:xfrm>
            <a:off x="10443359" y="2897719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18.7%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EF2CD-A8D4-D1F6-055F-F989B408D62A}"/>
              </a:ext>
            </a:extLst>
          </p:cNvPr>
          <p:cNvSpPr txBox="1"/>
          <p:nvPr/>
        </p:nvSpPr>
        <p:spPr>
          <a:xfrm>
            <a:off x="4353471" y="6288877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6.1%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828BF-2017-AD09-7DFB-DABC697B5149}"/>
              </a:ext>
            </a:extLst>
          </p:cNvPr>
          <p:cNvSpPr txBox="1"/>
          <p:nvPr/>
        </p:nvSpPr>
        <p:spPr>
          <a:xfrm>
            <a:off x="10457879" y="6332584"/>
            <a:ext cx="16974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12740" hangingPunct="0">
              <a:spcBef>
                <a:spcPts val="1000"/>
              </a:spcBef>
              <a:defRPr/>
            </a:pPr>
            <a:r>
              <a:rPr lang="en-US" sz="3000" b="1" i="1" kern="0" spc="20" dirty="0">
                <a:solidFill>
                  <a:srgbClr val="FFFFFF"/>
                </a:solidFill>
                <a:latin typeface="Century Gothic" panose="020B0502020202020204" pitchFamily="34" charset="0"/>
                <a:sym typeface="Iowan Old Style Roman"/>
              </a:rPr>
              <a:t>9.1%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E4CFEA-3856-A23D-78A8-CF0B2E44323F}"/>
              </a:ext>
            </a:extLst>
          </p:cNvPr>
          <p:cNvCxnSpPr>
            <a:cxnSpLocks/>
          </p:cNvCxnSpPr>
          <p:nvPr/>
        </p:nvCxnSpPr>
        <p:spPr>
          <a:xfrm>
            <a:off x="7491043" y="2754955"/>
            <a:ext cx="0" cy="1412596"/>
          </a:xfrm>
          <a:prstGeom prst="line">
            <a:avLst/>
          </a:prstGeom>
          <a:noFill/>
          <a:ln w="254000" cap="flat">
            <a:solidFill>
              <a:srgbClr val="FFFF00"/>
            </a:solidFill>
            <a:prstDash val="solid"/>
            <a:miter lim="400000"/>
            <a:headEnd w="med" len="sm"/>
            <a:tailEnd type="triangle" w="med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743335-AAD6-6162-D930-F1AC2C5C5A29}"/>
              </a:ext>
            </a:extLst>
          </p:cNvPr>
          <p:cNvSpPr txBox="1"/>
          <p:nvPr/>
        </p:nvSpPr>
        <p:spPr>
          <a:xfrm>
            <a:off x="178905" y="139149"/>
            <a:ext cx="138373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Muslim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69D93-92FA-0BD9-F803-28ECA1F0231E}"/>
              </a:ext>
            </a:extLst>
          </p:cNvPr>
          <p:cNvSpPr txBox="1"/>
          <p:nvPr/>
        </p:nvSpPr>
        <p:spPr>
          <a:xfrm>
            <a:off x="10457879" y="132522"/>
            <a:ext cx="155521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Buddhist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4DD55-F848-7BE9-8514-B1FC73AC6E06}"/>
              </a:ext>
            </a:extLst>
          </p:cNvPr>
          <p:cNvSpPr txBox="1"/>
          <p:nvPr/>
        </p:nvSpPr>
        <p:spPr>
          <a:xfrm>
            <a:off x="178905" y="3624453"/>
            <a:ext cx="115294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Hindu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310D9-F480-DA05-93D0-C261A5C1B070}"/>
              </a:ext>
            </a:extLst>
          </p:cNvPr>
          <p:cNvSpPr txBox="1"/>
          <p:nvPr/>
        </p:nvSpPr>
        <p:spPr>
          <a:xfrm>
            <a:off x="10457877" y="3583190"/>
            <a:ext cx="155521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Christian</a:t>
            </a:r>
          </a:p>
        </p:txBody>
      </p:sp>
    </p:spTree>
    <p:extLst>
      <p:ext uri="{BB962C8B-B14F-4D97-AF65-F5344CB8AC3E}">
        <p14:creationId xmlns:p14="http://schemas.microsoft.com/office/powerpoint/2010/main" val="21916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610</Words>
  <Application>Microsoft Office PowerPoint</Application>
  <PresentationFormat>Panorámica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8" baseType="lpstr">
      <vt:lpstr>Arial</vt:lpstr>
      <vt:lpstr>Calibri</vt:lpstr>
      <vt:lpstr>Century Gothic</vt:lpstr>
      <vt:lpstr>DIN Alternate Bold</vt:lpstr>
      <vt:lpstr>Iowan Old Style Roman</vt:lpstr>
      <vt:lpstr>Noto Sans Symbols</vt:lpstr>
      <vt:lpstr>Segoe UI Black</vt:lpstr>
      <vt:lpstr>Symbol</vt:lpstr>
      <vt:lpstr>Tw Cen MT</vt:lpstr>
      <vt:lpstr>Twentieth Century</vt:lpstr>
      <vt:lpstr>Wingdings</vt:lpstr>
      <vt:lpstr>Wingdings 3</vt:lpstr>
      <vt:lpstr>Integral</vt:lpstr>
      <vt:lpstr>6_Ion Boardroom</vt:lpstr>
      <vt:lpstr>VENGAN A MÍ TODOS USTEDES QUE ESTÁN CANSADOS Y CARGADOS…Y YO LES DARÉ DESCANSO. </vt:lpstr>
      <vt:lpstr>¿CÓMO HAS VENIDO ESTA NOCHE?</vt:lpstr>
      <vt:lpstr>1. ¿A QUIÉN ESTÁ LLAMANDO JESÚS? </vt:lpstr>
      <vt:lpstr>ACTIVIDAD</vt:lpstr>
      <vt:lpstr>2. ¿CUÁL ES EL LLAMADO? </vt:lpstr>
      <vt:lpstr>Presentación de PowerPoint</vt:lpstr>
      <vt:lpstr>2. ¿CUÁL ES EL LLAMADO? </vt:lpstr>
      <vt:lpstr>Presentación de PowerPoint</vt:lpstr>
      <vt:lpstr>Presentación de PowerPoint</vt:lpstr>
      <vt:lpstr>Presentación de PowerPoint</vt:lpstr>
      <vt:lpstr>3. ¿QUÉ SUCEDE SI RESPONDEMOS AL LLAMADO?</vt:lpstr>
      <vt:lpstr>ACTIVIDAD</vt:lpstr>
      <vt:lpstr>Conclusión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VENGAN A MÍ TODOS USTEDES QUE ESTÁN CANSADOS Y CARGADOS…Y YO LES DARÉ DESCANSO.</dc:title>
  <dc:creator>Louisa Evans</dc:creator>
  <cp:lastModifiedBy>Usuario</cp:lastModifiedBy>
  <cp:revision>12</cp:revision>
  <dcterms:created xsi:type="dcterms:W3CDTF">2024-08-24T11:57:54Z</dcterms:created>
  <dcterms:modified xsi:type="dcterms:W3CDTF">2024-09-07T01:28:40Z</dcterms:modified>
</cp:coreProperties>
</file>